
<file path=[Content_Types].xml><?xml version="1.0" encoding="utf-8"?>
<Types xmlns="http://schemas.openxmlformats.org/package/2006/content-types">
  <Default Extension="vml" ContentType="application/vnd.openxmlformats-officedocument.vmlDrawing"/>
  <Default Extension="bin" ContentType="application/vnd.openxmlformats-officedocument.oleObject"/>
  <Default Extension="jpeg" ContentType="image/jpeg"/>
  <Default Extension="tiff" ContentType="image/tiff"/>
  <Default Extension="wmf" ContentType="image/x-wmf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autoCompressPictures="0">
  <p:sldMasterIdLst>
    <p:sldMasterId id="2147483648" r:id="rId1"/>
  </p:sldMasterIdLst>
  <p:notesMasterIdLst>
    <p:notesMasterId r:id="rId4"/>
  </p:notesMasterIdLst>
  <p:sldIdLst>
    <p:sldId id="256" r:id="rId3"/>
    <p:sldId id="263" r:id="rId5"/>
    <p:sldId id="274" r:id="rId6"/>
    <p:sldId id="277" r:id="rId7"/>
    <p:sldId id="317" r:id="rId8"/>
    <p:sldId id="319" r:id="rId9"/>
    <p:sldId id="318" r:id="rId10"/>
    <p:sldId id="320" r:id="rId11"/>
    <p:sldId id="321" r:id="rId12"/>
    <p:sldId id="322" r:id="rId13"/>
    <p:sldId id="323" r:id="rId14"/>
    <p:sldId id="325" r:id="rId15"/>
    <p:sldId id="324" r:id="rId16"/>
    <p:sldId id="327" r:id="rId17"/>
    <p:sldId id="326" r:id="rId18"/>
    <p:sldId id="328" r:id="rId19"/>
    <p:sldId id="329" r:id="rId20"/>
    <p:sldId id="330" r:id="rId21"/>
    <p:sldId id="331" r:id="rId22"/>
    <p:sldId id="332" r:id="rId23"/>
    <p:sldId id="333" r:id="rId24"/>
    <p:sldId id="335" r:id="rId25"/>
    <p:sldId id="334" r:id="rId26"/>
    <p:sldId id="336" r:id="rId27"/>
    <p:sldId id="337" r:id="rId28"/>
    <p:sldId id="338" r:id="rId29"/>
    <p:sldId id="339" r:id="rId30"/>
    <p:sldId id="340" r:id="rId31"/>
    <p:sldId id="341" r:id="rId32"/>
    <p:sldId id="342" r:id="rId33"/>
    <p:sldId id="343" r:id="rId34"/>
    <p:sldId id="344" r:id="rId35"/>
    <p:sldId id="345" r:id="rId36"/>
    <p:sldId id="346" r:id="rId37"/>
    <p:sldId id="347" r:id="rId38"/>
    <p:sldId id="348" r:id="rId39"/>
    <p:sldId id="349" r:id="rId40"/>
    <p:sldId id="350" r:id="rId41"/>
    <p:sldId id="276" r:id="rId42"/>
    <p:sldId id="258" r:id="rId43"/>
  </p:sldIdLst>
  <p:sldSz cx="18000345" cy="1008062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用户" initials="MO用" lastIdx="1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934"/>
    <p:restoredTop sz="94674"/>
  </p:normalViewPr>
  <p:slideViewPr>
    <p:cSldViewPr snapToGrid="0" snapToObjects="1">
      <p:cViewPr varScale="1">
        <p:scale>
          <a:sx n="84" d="100"/>
          <a:sy n="84" d="100"/>
        </p:scale>
        <p:origin x="448" y="20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7" Type="http://schemas.openxmlformats.org/officeDocument/2006/relationships/commentAuthors" Target="commentAuthors.xml"/><Relationship Id="rId46" Type="http://schemas.openxmlformats.org/officeDocument/2006/relationships/tableStyles" Target="tableStyles.xml"/><Relationship Id="rId45" Type="http://schemas.openxmlformats.org/officeDocument/2006/relationships/viewProps" Target="viewProps.xml"/><Relationship Id="rId44" Type="http://schemas.openxmlformats.org/officeDocument/2006/relationships/presProps" Target="presProps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9.wmf"/><Relationship Id="rId1" Type="http://schemas.openxmlformats.org/officeDocument/2006/relationships/image" Target="../media/image8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.wmf"/><Relationship Id="rId1" Type="http://schemas.openxmlformats.org/officeDocument/2006/relationships/image" Target="../media/image10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.wmf"/><Relationship Id="rId1" Type="http://schemas.openxmlformats.org/officeDocument/2006/relationships/image" Target="../media/image12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9pPr>
          </a:lstStyle>
          <a:p/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9pPr>
          </a:lstStyle>
          <a:p/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74688" y="1143000"/>
            <a:ext cx="55086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9pPr>
          </a:lstStyle>
          <a:p/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9pPr>
          </a:lstStyle>
          <a:p/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 sz="1200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</a:fld>
            <a:endParaRPr sz="1200" b="0" i="0" u="none" strike="noStrike" cap="none">
              <a:solidFill>
                <a:schemeClr val="dk1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275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275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275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275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275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275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275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275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275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74688" y="1143000"/>
            <a:ext cx="55086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6" name="Google Shape;10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 b="0" i="0" u="none" strike="noStrike" cap="none">
              <a:solidFill>
                <a:schemeClr val="dk1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  <p:sp>
        <p:nvSpPr>
          <p:cNvPr id="107" name="Google Shape;10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 sz="1200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</a:fld>
            <a:endParaRPr sz="1200">
              <a:solidFill>
                <a:schemeClr val="dk1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74688" y="1143000"/>
            <a:ext cx="55086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7" name="Google Shape;117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 b="0" i="0" u="none" strike="noStrike" cap="none">
              <a:solidFill>
                <a:schemeClr val="dk1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  <p:sp>
        <p:nvSpPr>
          <p:cNvPr id="118" name="Google Shape;118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 sz="1200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</a:fld>
            <a:endParaRPr sz="1200">
              <a:solidFill>
                <a:schemeClr val="dk1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74688" y="1143000"/>
            <a:ext cx="55086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7" name="Google Shape;117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 b="0" i="0" u="none" strike="noStrike" cap="none">
              <a:solidFill>
                <a:schemeClr val="dk1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  <p:sp>
        <p:nvSpPr>
          <p:cNvPr id="118" name="Google Shape;118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 sz="1200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</a:fld>
            <a:endParaRPr sz="1200">
              <a:solidFill>
                <a:schemeClr val="dk1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74688" y="1143000"/>
            <a:ext cx="55086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7" name="Google Shape;117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 b="0" i="0" u="none" strike="noStrike" cap="none">
              <a:solidFill>
                <a:schemeClr val="dk1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  <p:sp>
        <p:nvSpPr>
          <p:cNvPr id="118" name="Google Shape;118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 sz="1200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</a:fld>
            <a:endParaRPr sz="1200">
              <a:solidFill>
                <a:schemeClr val="dk1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74688" y="1143000"/>
            <a:ext cx="55086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7" name="Google Shape;117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 b="0" i="0" u="none" strike="noStrike" cap="none">
              <a:solidFill>
                <a:schemeClr val="dk1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  <p:sp>
        <p:nvSpPr>
          <p:cNvPr id="118" name="Google Shape;118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 sz="1200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</a:fld>
            <a:endParaRPr sz="1200">
              <a:solidFill>
                <a:schemeClr val="dk1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74688" y="1143000"/>
            <a:ext cx="55086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7" name="Google Shape;117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 b="0" i="0" u="none" strike="noStrike" cap="none">
              <a:solidFill>
                <a:schemeClr val="dk1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  <p:sp>
        <p:nvSpPr>
          <p:cNvPr id="118" name="Google Shape;118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 sz="1200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</a:fld>
            <a:endParaRPr sz="1200">
              <a:solidFill>
                <a:schemeClr val="dk1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74688" y="1143000"/>
            <a:ext cx="55086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7" name="Google Shape;117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 b="0" i="0" u="none" strike="noStrike" cap="none">
              <a:solidFill>
                <a:schemeClr val="dk1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  <p:sp>
        <p:nvSpPr>
          <p:cNvPr id="118" name="Google Shape;118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 sz="1200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</a:fld>
            <a:endParaRPr sz="1200">
              <a:solidFill>
                <a:schemeClr val="dk1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74688" y="1143000"/>
            <a:ext cx="55086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7" name="Google Shape;117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 b="0" i="0" u="none" strike="noStrike" cap="none">
              <a:solidFill>
                <a:schemeClr val="dk1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  <p:sp>
        <p:nvSpPr>
          <p:cNvPr id="118" name="Google Shape;118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 sz="1200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</a:fld>
            <a:endParaRPr sz="1200">
              <a:solidFill>
                <a:schemeClr val="dk1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74688" y="1143000"/>
            <a:ext cx="55086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7" name="Google Shape;117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 b="0" i="0" u="none" strike="noStrike" cap="none">
              <a:solidFill>
                <a:schemeClr val="dk1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  <p:sp>
        <p:nvSpPr>
          <p:cNvPr id="118" name="Google Shape;118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 sz="1200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</a:fld>
            <a:endParaRPr sz="1200">
              <a:solidFill>
                <a:schemeClr val="dk1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74688" y="1143000"/>
            <a:ext cx="55086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7" name="Google Shape;117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 b="0" i="0" u="none" strike="noStrike" cap="none">
              <a:solidFill>
                <a:schemeClr val="dk1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  <p:sp>
        <p:nvSpPr>
          <p:cNvPr id="118" name="Google Shape;118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 sz="1200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</a:fld>
            <a:endParaRPr sz="1200">
              <a:solidFill>
                <a:schemeClr val="dk1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74688" y="1143000"/>
            <a:ext cx="55086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7" name="Google Shape;117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 b="0" i="0" u="none" strike="noStrike" cap="none">
              <a:solidFill>
                <a:schemeClr val="dk1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  <p:sp>
        <p:nvSpPr>
          <p:cNvPr id="118" name="Google Shape;118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 sz="1200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</a:fld>
            <a:endParaRPr sz="1200">
              <a:solidFill>
                <a:schemeClr val="dk1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74688" y="1143000"/>
            <a:ext cx="55086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7" name="Google Shape;117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 b="0" i="0" u="none" strike="noStrike" cap="none">
              <a:solidFill>
                <a:schemeClr val="dk1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  <p:sp>
        <p:nvSpPr>
          <p:cNvPr id="118" name="Google Shape;118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 sz="1200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</a:fld>
            <a:endParaRPr sz="1200">
              <a:solidFill>
                <a:schemeClr val="dk1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74688" y="1143000"/>
            <a:ext cx="55086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7" name="Google Shape;117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 b="0" i="0" u="none" strike="noStrike" cap="none">
              <a:solidFill>
                <a:schemeClr val="dk1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  <p:sp>
        <p:nvSpPr>
          <p:cNvPr id="118" name="Google Shape;118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 sz="1200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</a:fld>
            <a:endParaRPr sz="1200">
              <a:solidFill>
                <a:schemeClr val="dk1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74688" y="1143000"/>
            <a:ext cx="55086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7" name="Google Shape;117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 b="0" i="0" u="none" strike="noStrike" cap="none">
              <a:solidFill>
                <a:schemeClr val="dk1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  <p:sp>
        <p:nvSpPr>
          <p:cNvPr id="118" name="Google Shape;118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 sz="1200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</a:fld>
            <a:endParaRPr sz="1200">
              <a:solidFill>
                <a:schemeClr val="dk1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74688" y="1143000"/>
            <a:ext cx="55086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7" name="Google Shape;117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 b="0" i="0" u="none" strike="noStrike" cap="none">
              <a:solidFill>
                <a:schemeClr val="dk1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  <p:sp>
        <p:nvSpPr>
          <p:cNvPr id="118" name="Google Shape;118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 sz="1200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</a:fld>
            <a:endParaRPr sz="1200">
              <a:solidFill>
                <a:schemeClr val="dk1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74688" y="1143000"/>
            <a:ext cx="55086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7" name="Google Shape;117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 b="0" i="0" u="none" strike="noStrike" cap="none">
              <a:solidFill>
                <a:schemeClr val="dk1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  <p:sp>
        <p:nvSpPr>
          <p:cNvPr id="118" name="Google Shape;118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 sz="1200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</a:fld>
            <a:endParaRPr sz="1200">
              <a:solidFill>
                <a:schemeClr val="dk1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74688" y="1143000"/>
            <a:ext cx="55086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7" name="Google Shape;117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 b="0" i="0" u="none" strike="noStrike" cap="none">
              <a:solidFill>
                <a:schemeClr val="dk1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  <p:sp>
        <p:nvSpPr>
          <p:cNvPr id="118" name="Google Shape;118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 sz="1200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</a:fld>
            <a:endParaRPr sz="1200">
              <a:solidFill>
                <a:schemeClr val="dk1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74688" y="1143000"/>
            <a:ext cx="55086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7" name="Google Shape;117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 b="0" i="0" u="none" strike="noStrike" cap="none">
              <a:solidFill>
                <a:schemeClr val="dk1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  <p:sp>
        <p:nvSpPr>
          <p:cNvPr id="118" name="Google Shape;118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 sz="1200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</a:fld>
            <a:endParaRPr sz="1200">
              <a:solidFill>
                <a:schemeClr val="dk1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74688" y="1143000"/>
            <a:ext cx="55086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7" name="Google Shape;117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 b="0" i="0" u="none" strike="noStrike" cap="none">
              <a:solidFill>
                <a:schemeClr val="dk1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  <p:sp>
        <p:nvSpPr>
          <p:cNvPr id="118" name="Google Shape;118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 sz="1200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</a:fld>
            <a:endParaRPr sz="1200">
              <a:solidFill>
                <a:schemeClr val="dk1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74688" y="1143000"/>
            <a:ext cx="55086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7" name="Google Shape;117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 b="0" i="0" u="none" strike="noStrike" cap="none">
              <a:solidFill>
                <a:schemeClr val="dk1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  <p:sp>
        <p:nvSpPr>
          <p:cNvPr id="118" name="Google Shape;118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 sz="1200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</a:fld>
            <a:endParaRPr sz="1200">
              <a:solidFill>
                <a:schemeClr val="dk1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74688" y="1143000"/>
            <a:ext cx="55086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7" name="Google Shape;117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 b="0" i="0" u="none" strike="noStrike" cap="none">
              <a:solidFill>
                <a:schemeClr val="dk1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  <p:sp>
        <p:nvSpPr>
          <p:cNvPr id="118" name="Google Shape;118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 sz="1200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</a:fld>
            <a:endParaRPr sz="1200">
              <a:solidFill>
                <a:schemeClr val="dk1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74688" y="1143000"/>
            <a:ext cx="55086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7" name="Google Shape;117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 b="0" i="0" u="none" strike="noStrike" cap="none">
              <a:solidFill>
                <a:schemeClr val="dk1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  <p:sp>
        <p:nvSpPr>
          <p:cNvPr id="118" name="Google Shape;118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 sz="1200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</a:fld>
            <a:endParaRPr sz="1200">
              <a:solidFill>
                <a:schemeClr val="dk1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74688" y="1143000"/>
            <a:ext cx="55086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6" name="Google Shape;10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 b="0" i="0" u="none" strike="noStrike" cap="none" dirty="0">
              <a:solidFill>
                <a:schemeClr val="dk1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  <p:sp>
        <p:nvSpPr>
          <p:cNvPr id="107" name="Google Shape;10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 sz="1200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</a:fld>
            <a:endParaRPr sz="1200">
              <a:solidFill>
                <a:schemeClr val="dk1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74688" y="1143000"/>
            <a:ext cx="55086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7" name="Google Shape;117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 b="0" i="0" u="none" strike="noStrike" cap="none">
              <a:solidFill>
                <a:schemeClr val="dk1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  <p:sp>
        <p:nvSpPr>
          <p:cNvPr id="118" name="Google Shape;118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 sz="1200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</a:fld>
            <a:endParaRPr sz="1200">
              <a:solidFill>
                <a:schemeClr val="dk1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74688" y="1143000"/>
            <a:ext cx="55086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7" name="Google Shape;117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 b="0" i="0" u="none" strike="noStrike" cap="none">
              <a:solidFill>
                <a:schemeClr val="dk1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  <p:sp>
        <p:nvSpPr>
          <p:cNvPr id="118" name="Google Shape;118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 sz="1200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</a:fld>
            <a:endParaRPr sz="1200">
              <a:solidFill>
                <a:schemeClr val="dk1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74688" y="1143000"/>
            <a:ext cx="55086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7" name="Google Shape;117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 b="0" i="0" u="none" strike="noStrike" cap="none">
              <a:solidFill>
                <a:schemeClr val="dk1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  <p:sp>
        <p:nvSpPr>
          <p:cNvPr id="118" name="Google Shape;118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 sz="1200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</a:fld>
            <a:endParaRPr sz="1200">
              <a:solidFill>
                <a:schemeClr val="dk1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74688" y="1143000"/>
            <a:ext cx="55086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7" name="Google Shape;117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 b="0" i="0" u="none" strike="noStrike" cap="none">
              <a:solidFill>
                <a:schemeClr val="dk1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  <p:sp>
        <p:nvSpPr>
          <p:cNvPr id="118" name="Google Shape;118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 sz="1200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</a:fld>
            <a:endParaRPr sz="1200">
              <a:solidFill>
                <a:schemeClr val="dk1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74688" y="1143000"/>
            <a:ext cx="55086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7" name="Google Shape;117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 b="0" i="0" u="none" strike="noStrike" cap="none">
              <a:solidFill>
                <a:schemeClr val="dk1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  <p:sp>
        <p:nvSpPr>
          <p:cNvPr id="118" name="Google Shape;118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 sz="1200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</a:fld>
            <a:endParaRPr sz="1200">
              <a:solidFill>
                <a:schemeClr val="dk1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74688" y="1143000"/>
            <a:ext cx="55086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7" name="Google Shape;117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 b="0" i="0" u="none" strike="noStrike" cap="none">
              <a:solidFill>
                <a:schemeClr val="dk1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  <p:sp>
        <p:nvSpPr>
          <p:cNvPr id="118" name="Google Shape;118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 sz="1200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</a:fld>
            <a:endParaRPr sz="1200">
              <a:solidFill>
                <a:schemeClr val="dk1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74688" y="1143000"/>
            <a:ext cx="55086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7" name="Google Shape;117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 b="0" i="0" u="none" strike="noStrike" cap="none">
              <a:solidFill>
                <a:schemeClr val="dk1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  <p:sp>
        <p:nvSpPr>
          <p:cNvPr id="118" name="Google Shape;118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 sz="1200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</a:fld>
            <a:endParaRPr sz="1200">
              <a:solidFill>
                <a:schemeClr val="dk1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74688" y="1143000"/>
            <a:ext cx="55086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7" name="Google Shape;117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 b="0" i="0" u="none" strike="noStrike" cap="none">
              <a:solidFill>
                <a:schemeClr val="dk1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  <p:sp>
        <p:nvSpPr>
          <p:cNvPr id="118" name="Google Shape;118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 sz="1200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</a:fld>
            <a:endParaRPr sz="1200">
              <a:solidFill>
                <a:schemeClr val="dk1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74688" y="1143000"/>
            <a:ext cx="55086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7" name="Google Shape;117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 b="0" i="0" u="none" strike="noStrike" cap="none">
              <a:solidFill>
                <a:schemeClr val="dk1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  <p:sp>
        <p:nvSpPr>
          <p:cNvPr id="118" name="Google Shape;118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 sz="1200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</a:fld>
            <a:endParaRPr sz="1200">
              <a:solidFill>
                <a:schemeClr val="dk1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74688" y="1143000"/>
            <a:ext cx="55086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6" name="Google Shape;10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 b="0" i="0" u="none" strike="noStrike" cap="none">
              <a:solidFill>
                <a:schemeClr val="dk1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  <p:sp>
        <p:nvSpPr>
          <p:cNvPr id="107" name="Google Shape;10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 sz="1200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</a:fld>
            <a:endParaRPr sz="1200">
              <a:solidFill>
                <a:schemeClr val="dk1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74688" y="1143000"/>
            <a:ext cx="55086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7" name="Google Shape;117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 b="0" i="0" u="none" strike="noStrike" cap="none">
              <a:solidFill>
                <a:schemeClr val="dk1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  <p:sp>
        <p:nvSpPr>
          <p:cNvPr id="118" name="Google Shape;118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 sz="1200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</a:fld>
            <a:endParaRPr sz="1200">
              <a:solidFill>
                <a:schemeClr val="dk1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74688" y="1143000"/>
            <a:ext cx="55086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5" name="Google Shape;125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 b="0" i="0" u="none" strike="noStrike" cap="none">
              <a:solidFill>
                <a:schemeClr val="dk1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  <p:sp>
        <p:nvSpPr>
          <p:cNvPr id="126" name="Google Shape;126;p2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 sz="1200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</a:fld>
            <a:endParaRPr sz="1200">
              <a:solidFill>
                <a:schemeClr val="dk1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74688" y="1143000"/>
            <a:ext cx="55086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7" name="Google Shape;117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 b="0" i="0" u="none" strike="noStrike" cap="none">
              <a:solidFill>
                <a:schemeClr val="dk1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  <p:sp>
        <p:nvSpPr>
          <p:cNvPr id="118" name="Google Shape;118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 sz="1200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</a:fld>
            <a:endParaRPr sz="1200">
              <a:solidFill>
                <a:schemeClr val="dk1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74688" y="1143000"/>
            <a:ext cx="55086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7" name="Google Shape;117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 b="0" i="0" u="none" strike="noStrike" cap="none">
              <a:solidFill>
                <a:schemeClr val="dk1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  <p:sp>
        <p:nvSpPr>
          <p:cNvPr id="118" name="Google Shape;118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 sz="1200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</a:fld>
            <a:endParaRPr sz="1200">
              <a:solidFill>
                <a:schemeClr val="dk1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74688" y="1143000"/>
            <a:ext cx="55086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7" name="Google Shape;117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 b="0" i="0" u="none" strike="noStrike" cap="none">
              <a:solidFill>
                <a:schemeClr val="dk1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  <p:sp>
        <p:nvSpPr>
          <p:cNvPr id="118" name="Google Shape;118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 sz="1200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</a:fld>
            <a:endParaRPr sz="1200">
              <a:solidFill>
                <a:schemeClr val="dk1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74688" y="1143000"/>
            <a:ext cx="55086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7" name="Google Shape;117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 b="0" i="0" u="none" strike="noStrike" cap="none">
              <a:solidFill>
                <a:schemeClr val="dk1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  <p:sp>
        <p:nvSpPr>
          <p:cNvPr id="118" name="Google Shape;118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 sz="1200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</a:fld>
            <a:endParaRPr sz="1200">
              <a:solidFill>
                <a:schemeClr val="dk1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74688" y="1143000"/>
            <a:ext cx="5508625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7" name="Google Shape;117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 b="0" i="0" u="none" strike="noStrike" cap="none">
              <a:solidFill>
                <a:schemeClr val="dk1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  <p:sp>
        <p:nvSpPr>
          <p:cNvPr id="118" name="Google Shape;118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 sz="1200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</a:fld>
            <a:endParaRPr sz="1200">
              <a:solidFill>
                <a:schemeClr val="dk1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50083" y="1649770"/>
            <a:ext cx="13500497" cy="3509551"/>
          </a:xfrm>
        </p:spPr>
        <p:txBody>
          <a:bodyPr anchor="b"/>
          <a:lstStyle>
            <a:lvl1pPr algn="ctr">
              <a:defRPr sz="88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50083" y="5294662"/>
            <a:ext cx="13500497" cy="2433817"/>
          </a:xfrm>
        </p:spPr>
        <p:txBody>
          <a:bodyPr/>
          <a:lstStyle>
            <a:lvl1pPr marL="0" indent="0" algn="ctr">
              <a:buNone/>
              <a:defRPr sz="3530"/>
            </a:lvl1pPr>
            <a:lvl2pPr marL="671830" indent="0" algn="ctr">
              <a:buNone/>
              <a:defRPr sz="2940"/>
            </a:lvl2pPr>
            <a:lvl3pPr marL="1344295" indent="0" algn="ctr">
              <a:buNone/>
              <a:defRPr sz="2645"/>
            </a:lvl3pPr>
            <a:lvl4pPr marL="2016125" indent="0" algn="ctr">
              <a:buNone/>
              <a:defRPr sz="2350"/>
            </a:lvl4pPr>
            <a:lvl5pPr marL="2687955" indent="0" algn="ctr">
              <a:buNone/>
              <a:defRPr sz="2350"/>
            </a:lvl5pPr>
            <a:lvl6pPr marL="3360420" indent="0" algn="ctr">
              <a:buNone/>
              <a:defRPr sz="2350"/>
            </a:lvl6pPr>
            <a:lvl7pPr marL="4032250" indent="0" algn="ctr">
              <a:buNone/>
              <a:defRPr sz="2350"/>
            </a:lvl7pPr>
            <a:lvl8pPr marL="4704080" indent="0" algn="ctr">
              <a:buNone/>
              <a:defRPr sz="2350"/>
            </a:lvl8pPr>
            <a:lvl9pPr marL="5376545" indent="0" algn="ctr">
              <a:buNone/>
              <a:defRPr sz="235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US" altLang="zh-CN" smtClean="0"/>
            </a:fld>
            <a:endParaRPr lang="zh-CN"/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US" altLang="zh-CN" smtClean="0"/>
            </a:fld>
            <a:endParaRPr lang="zh-CN"/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2881724" y="536700"/>
            <a:ext cx="3881393" cy="854286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37545" y="536700"/>
            <a:ext cx="11419171" cy="854286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US" altLang="zh-CN" smtClean="0"/>
            </a:fld>
            <a:endParaRPr lang="zh-CN"/>
          </a:p>
        </p:txBody>
      </p:sp>
    </p:spTree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标题幻灯片">
  <p:cSld name="1_标题幻灯片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US" altLang="zh-CN" smtClean="0"/>
            </a:fld>
            <a:endParaRPr lang="zh-CN"/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8170" y="2513157"/>
            <a:ext cx="15525572" cy="4193259"/>
          </a:xfrm>
        </p:spPr>
        <p:txBody>
          <a:bodyPr anchor="b"/>
          <a:lstStyle>
            <a:lvl1pPr>
              <a:defRPr sz="88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8170" y="6746086"/>
            <a:ext cx="15525572" cy="2205136"/>
          </a:xfrm>
        </p:spPr>
        <p:txBody>
          <a:bodyPr/>
          <a:lstStyle>
            <a:lvl1pPr marL="0" indent="0">
              <a:buNone/>
              <a:defRPr sz="3530">
                <a:solidFill>
                  <a:schemeClr val="tx1">
                    <a:tint val="75000"/>
                  </a:schemeClr>
                </a:solidFill>
              </a:defRPr>
            </a:lvl1pPr>
            <a:lvl2pPr marL="671830" indent="0">
              <a:buNone/>
              <a:defRPr sz="2940">
                <a:solidFill>
                  <a:schemeClr val="tx1">
                    <a:tint val="75000"/>
                  </a:schemeClr>
                </a:solidFill>
              </a:defRPr>
            </a:lvl2pPr>
            <a:lvl3pPr marL="1344295" indent="0">
              <a:buNone/>
              <a:defRPr sz="2645">
                <a:solidFill>
                  <a:schemeClr val="tx1">
                    <a:tint val="75000"/>
                  </a:schemeClr>
                </a:solidFill>
              </a:defRPr>
            </a:lvl3pPr>
            <a:lvl4pPr marL="2016125" indent="0">
              <a:buNone/>
              <a:defRPr sz="2350">
                <a:solidFill>
                  <a:schemeClr val="tx1">
                    <a:tint val="75000"/>
                  </a:schemeClr>
                </a:solidFill>
              </a:defRPr>
            </a:lvl4pPr>
            <a:lvl5pPr marL="2687955" indent="0">
              <a:buNone/>
              <a:defRPr sz="2350">
                <a:solidFill>
                  <a:schemeClr val="tx1">
                    <a:tint val="75000"/>
                  </a:schemeClr>
                </a:solidFill>
              </a:defRPr>
            </a:lvl5pPr>
            <a:lvl6pPr marL="3360420" indent="0">
              <a:buNone/>
              <a:defRPr sz="2350">
                <a:solidFill>
                  <a:schemeClr val="tx1">
                    <a:tint val="75000"/>
                  </a:schemeClr>
                </a:solidFill>
              </a:defRPr>
            </a:lvl6pPr>
            <a:lvl7pPr marL="4032250" indent="0">
              <a:buNone/>
              <a:defRPr sz="2350">
                <a:solidFill>
                  <a:schemeClr val="tx1">
                    <a:tint val="75000"/>
                  </a:schemeClr>
                </a:solidFill>
              </a:defRPr>
            </a:lvl7pPr>
            <a:lvl8pPr marL="4704080" indent="0">
              <a:buNone/>
              <a:defRPr sz="2350">
                <a:solidFill>
                  <a:schemeClr val="tx1">
                    <a:tint val="75000"/>
                  </a:schemeClr>
                </a:solidFill>
              </a:defRPr>
            </a:lvl8pPr>
            <a:lvl9pPr marL="5376545" indent="0">
              <a:buNone/>
              <a:defRPr sz="23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US" altLang="zh-CN" smtClean="0"/>
            </a:fld>
            <a:endParaRPr lang="zh-CN"/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37545" y="2683500"/>
            <a:ext cx="7650282" cy="639606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12836" y="2683500"/>
            <a:ext cx="7650282" cy="639606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US" altLang="zh-CN" smtClean="0"/>
            </a:fld>
            <a:endParaRPr lang="zh-CN"/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9890" y="536701"/>
            <a:ext cx="15525572" cy="194845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39891" y="2471154"/>
            <a:ext cx="7615123" cy="1211074"/>
          </a:xfrm>
        </p:spPr>
        <p:txBody>
          <a:bodyPr anchor="b"/>
          <a:lstStyle>
            <a:lvl1pPr marL="0" indent="0">
              <a:buNone/>
              <a:defRPr sz="3530" b="1"/>
            </a:lvl1pPr>
            <a:lvl2pPr marL="671830" indent="0">
              <a:buNone/>
              <a:defRPr sz="2940" b="1"/>
            </a:lvl2pPr>
            <a:lvl3pPr marL="1344295" indent="0">
              <a:buNone/>
              <a:defRPr sz="2645" b="1"/>
            </a:lvl3pPr>
            <a:lvl4pPr marL="2016125" indent="0">
              <a:buNone/>
              <a:defRPr sz="2350" b="1"/>
            </a:lvl4pPr>
            <a:lvl5pPr marL="2687955" indent="0">
              <a:buNone/>
              <a:defRPr sz="2350" b="1"/>
            </a:lvl5pPr>
            <a:lvl6pPr marL="3360420" indent="0">
              <a:buNone/>
              <a:defRPr sz="2350" b="1"/>
            </a:lvl6pPr>
            <a:lvl7pPr marL="4032250" indent="0">
              <a:buNone/>
              <a:defRPr sz="2350" b="1"/>
            </a:lvl7pPr>
            <a:lvl8pPr marL="4704080" indent="0">
              <a:buNone/>
              <a:defRPr sz="2350" b="1"/>
            </a:lvl8pPr>
            <a:lvl9pPr marL="5376545" indent="0">
              <a:buNone/>
              <a:defRPr sz="2350" b="1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39891" y="3682228"/>
            <a:ext cx="7615123" cy="54160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112836" y="2471154"/>
            <a:ext cx="7652626" cy="1211074"/>
          </a:xfrm>
        </p:spPr>
        <p:txBody>
          <a:bodyPr anchor="b"/>
          <a:lstStyle>
            <a:lvl1pPr marL="0" indent="0">
              <a:buNone/>
              <a:defRPr sz="3530" b="1"/>
            </a:lvl1pPr>
            <a:lvl2pPr marL="671830" indent="0">
              <a:buNone/>
              <a:defRPr sz="2940" b="1"/>
            </a:lvl2pPr>
            <a:lvl3pPr marL="1344295" indent="0">
              <a:buNone/>
              <a:defRPr sz="2645" b="1"/>
            </a:lvl3pPr>
            <a:lvl4pPr marL="2016125" indent="0">
              <a:buNone/>
              <a:defRPr sz="2350" b="1"/>
            </a:lvl4pPr>
            <a:lvl5pPr marL="2687955" indent="0">
              <a:buNone/>
              <a:defRPr sz="2350" b="1"/>
            </a:lvl5pPr>
            <a:lvl6pPr marL="3360420" indent="0">
              <a:buNone/>
              <a:defRPr sz="2350" b="1"/>
            </a:lvl6pPr>
            <a:lvl7pPr marL="4032250" indent="0">
              <a:buNone/>
              <a:defRPr sz="2350" b="1"/>
            </a:lvl7pPr>
            <a:lvl8pPr marL="4704080" indent="0">
              <a:buNone/>
              <a:defRPr sz="2350" b="1"/>
            </a:lvl8pPr>
            <a:lvl9pPr marL="5376545" indent="0">
              <a:buNone/>
              <a:defRPr sz="2350" b="1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112836" y="3682228"/>
            <a:ext cx="7652626" cy="54160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US" altLang="zh-CN" smtClean="0"/>
            </a:fld>
            <a:endParaRPr lang="zh-CN"/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US" altLang="zh-CN" smtClean="0"/>
            </a:fld>
            <a:endParaRPr lang="zh-CN"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US" altLang="zh-CN" smtClean="0"/>
            </a:fld>
            <a:endParaRPr lang="zh-CN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9891" y="672042"/>
            <a:ext cx="5805682" cy="2352146"/>
          </a:xfrm>
        </p:spPr>
        <p:txBody>
          <a:bodyPr anchor="b"/>
          <a:lstStyle>
            <a:lvl1pPr>
              <a:defRPr sz="470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2626" y="1451424"/>
            <a:ext cx="9112836" cy="7163777"/>
          </a:xfrm>
        </p:spPr>
        <p:txBody>
          <a:bodyPr/>
          <a:lstStyle>
            <a:lvl1pPr>
              <a:defRPr sz="4705"/>
            </a:lvl1pPr>
            <a:lvl2pPr>
              <a:defRPr sz="4115"/>
            </a:lvl2pPr>
            <a:lvl3pPr>
              <a:defRPr sz="3530"/>
            </a:lvl3pPr>
            <a:lvl4pPr>
              <a:defRPr sz="2940"/>
            </a:lvl4pPr>
            <a:lvl5pPr>
              <a:defRPr sz="2940"/>
            </a:lvl5pPr>
            <a:lvl6pPr>
              <a:defRPr sz="2940"/>
            </a:lvl6pPr>
            <a:lvl7pPr>
              <a:defRPr sz="2940"/>
            </a:lvl7pPr>
            <a:lvl8pPr>
              <a:defRPr sz="2940"/>
            </a:lvl8pPr>
            <a:lvl9pPr>
              <a:defRPr sz="2940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39891" y="3024188"/>
            <a:ext cx="5805682" cy="5602681"/>
          </a:xfrm>
        </p:spPr>
        <p:txBody>
          <a:bodyPr/>
          <a:lstStyle>
            <a:lvl1pPr marL="0" indent="0">
              <a:buNone/>
              <a:defRPr sz="2350"/>
            </a:lvl1pPr>
            <a:lvl2pPr marL="671830" indent="0">
              <a:buNone/>
              <a:defRPr sz="2060"/>
            </a:lvl2pPr>
            <a:lvl3pPr marL="1344295" indent="0">
              <a:buNone/>
              <a:defRPr sz="1765"/>
            </a:lvl3pPr>
            <a:lvl4pPr marL="2016125" indent="0">
              <a:buNone/>
              <a:defRPr sz="1470"/>
            </a:lvl4pPr>
            <a:lvl5pPr marL="2687955" indent="0">
              <a:buNone/>
              <a:defRPr sz="1470"/>
            </a:lvl5pPr>
            <a:lvl6pPr marL="3360420" indent="0">
              <a:buNone/>
              <a:defRPr sz="1470"/>
            </a:lvl6pPr>
            <a:lvl7pPr marL="4032250" indent="0">
              <a:buNone/>
              <a:defRPr sz="1470"/>
            </a:lvl7pPr>
            <a:lvl8pPr marL="4704080" indent="0">
              <a:buNone/>
              <a:defRPr sz="1470"/>
            </a:lvl8pPr>
            <a:lvl9pPr marL="5376545" indent="0">
              <a:buNone/>
              <a:defRPr sz="1470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US" altLang="zh-CN" smtClean="0"/>
            </a:fld>
            <a:endParaRPr lang="zh-CN"/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9891" y="672042"/>
            <a:ext cx="5805682" cy="2352146"/>
          </a:xfrm>
        </p:spPr>
        <p:txBody>
          <a:bodyPr anchor="b"/>
          <a:lstStyle>
            <a:lvl1pPr>
              <a:defRPr sz="470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652626" y="1451424"/>
            <a:ext cx="9112836" cy="7163777"/>
          </a:xfrm>
        </p:spPr>
        <p:txBody>
          <a:bodyPr anchor="t"/>
          <a:lstStyle>
            <a:lvl1pPr marL="0" indent="0">
              <a:buNone/>
              <a:defRPr sz="4705"/>
            </a:lvl1pPr>
            <a:lvl2pPr marL="671830" indent="0">
              <a:buNone/>
              <a:defRPr sz="4115"/>
            </a:lvl2pPr>
            <a:lvl3pPr marL="1344295" indent="0">
              <a:buNone/>
              <a:defRPr sz="3530"/>
            </a:lvl3pPr>
            <a:lvl4pPr marL="2016125" indent="0">
              <a:buNone/>
              <a:defRPr sz="2940"/>
            </a:lvl4pPr>
            <a:lvl5pPr marL="2687955" indent="0">
              <a:buNone/>
              <a:defRPr sz="2940"/>
            </a:lvl5pPr>
            <a:lvl6pPr marL="3360420" indent="0">
              <a:buNone/>
              <a:defRPr sz="2940"/>
            </a:lvl6pPr>
            <a:lvl7pPr marL="4032250" indent="0">
              <a:buNone/>
              <a:defRPr sz="2940"/>
            </a:lvl7pPr>
            <a:lvl8pPr marL="4704080" indent="0">
              <a:buNone/>
              <a:defRPr sz="2940"/>
            </a:lvl8pPr>
            <a:lvl9pPr marL="5376545" indent="0">
              <a:buNone/>
              <a:defRPr sz="294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39891" y="3024188"/>
            <a:ext cx="5805682" cy="5602681"/>
          </a:xfrm>
        </p:spPr>
        <p:txBody>
          <a:bodyPr/>
          <a:lstStyle>
            <a:lvl1pPr marL="0" indent="0">
              <a:buNone/>
              <a:defRPr sz="2350"/>
            </a:lvl1pPr>
            <a:lvl2pPr marL="671830" indent="0">
              <a:buNone/>
              <a:defRPr sz="2060"/>
            </a:lvl2pPr>
            <a:lvl3pPr marL="1344295" indent="0">
              <a:buNone/>
              <a:defRPr sz="1765"/>
            </a:lvl3pPr>
            <a:lvl4pPr marL="2016125" indent="0">
              <a:buNone/>
              <a:defRPr sz="1470"/>
            </a:lvl4pPr>
            <a:lvl5pPr marL="2687955" indent="0">
              <a:buNone/>
              <a:defRPr sz="1470"/>
            </a:lvl5pPr>
            <a:lvl6pPr marL="3360420" indent="0">
              <a:buNone/>
              <a:defRPr sz="1470"/>
            </a:lvl6pPr>
            <a:lvl7pPr marL="4032250" indent="0">
              <a:buNone/>
              <a:defRPr sz="1470"/>
            </a:lvl7pPr>
            <a:lvl8pPr marL="4704080" indent="0">
              <a:buNone/>
              <a:defRPr sz="1470"/>
            </a:lvl8pPr>
            <a:lvl9pPr marL="5376545" indent="0">
              <a:buNone/>
              <a:defRPr sz="1470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US" altLang="zh-CN" smtClean="0"/>
            </a:fld>
            <a:endParaRPr lang="zh-CN"/>
          </a:p>
        </p:txBody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37546" y="536701"/>
            <a:ext cx="15525572" cy="19484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37546" y="2683500"/>
            <a:ext cx="15525572" cy="63960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37546" y="9343247"/>
            <a:ext cx="4050149" cy="5367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76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962720" y="9343247"/>
            <a:ext cx="6075224" cy="5367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76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712968" y="9343247"/>
            <a:ext cx="4050149" cy="5367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76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000000-1234-1234-1234-123412341234}" type="slidenum">
              <a:rPr lang="en-US" altLang="zh-CN" smtClean="0"/>
            </a:fld>
            <a:endParaRPr 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l" defTabSz="1343660" rtl="0" eaLnBrk="1" latinLnBrk="0" hangingPunct="1">
        <a:lnSpc>
          <a:spcPct val="90000"/>
        </a:lnSpc>
        <a:spcBef>
          <a:spcPct val="0"/>
        </a:spcBef>
        <a:buNone/>
        <a:defRPr sz="647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35915" indent="-335915" algn="l" defTabSz="1343660" rtl="0" eaLnBrk="1" latinLnBrk="0" hangingPunct="1">
        <a:lnSpc>
          <a:spcPct val="90000"/>
        </a:lnSpc>
        <a:spcBef>
          <a:spcPts val="1470"/>
        </a:spcBef>
        <a:buFont typeface="Arial" panose="020B0604020202090204" pitchFamily="34" charset="0"/>
        <a:buChar char="•"/>
        <a:defRPr sz="4115" kern="1200">
          <a:solidFill>
            <a:schemeClr val="tx1"/>
          </a:solidFill>
          <a:latin typeface="+mn-lt"/>
          <a:ea typeface="+mn-ea"/>
          <a:cs typeface="+mn-cs"/>
        </a:defRPr>
      </a:lvl1pPr>
      <a:lvl2pPr marL="1007745" indent="-335915" algn="l" defTabSz="1343660" rtl="0" eaLnBrk="1" latinLnBrk="0" hangingPunct="1">
        <a:lnSpc>
          <a:spcPct val="90000"/>
        </a:lnSpc>
        <a:spcBef>
          <a:spcPts val="735"/>
        </a:spcBef>
        <a:buFont typeface="Arial" panose="020B0604020202090204" pitchFamily="34" charset="0"/>
        <a:buChar char="•"/>
        <a:defRPr sz="3530" kern="1200">
          <a:solidFill>
            <a:schemeClr val="tx1"/>
          </a:solidFill>
          <a:latin typeface="+mn-lt"/>
          <a:ea typeface="+mn-ea"/>
          <a:cs typeface="+mn-cs"/>
        </a:defRPr>
      </a:lvl2pPr>
      <a:lvl3pPr marL="1680210" indent="-335915" algn="l" defTabSz="1343660" rtl="0" eaLnBrk="1" latinLnBrk="0" hangingPunct="1">
        <a:lnSpc>
          <a:spcPct val="90000"/>
        </a:lnSpc>
        <a:spcBef>
          <a:spcPts val="735"/>
        </a:spcBef>
        <a:buFont typeface="Arial" panose="020B0604020202090204" pitchFamily="34" charset="0"/>
        <a:buChar char="•"/>
        <a:defRPr sz="2940" kern="1200">
          <a:solidFill>
            <a:schemeClr val="tx1"/>
          </a:solidFill>
          <a:latin typeface="+mn-lt"/>
          <a:ea typeface="+mn-ea"/>
          <a:cs typeface="+mn-cs"/>
        </a:defRPr>
      </a:lvl3pPr>
      <a:lvl4pPr marL="2352040" indent="-335915" algn="l" defTabSz="1343660" rtl="0" eaLnBrk="1" latinLnBrk="0" hangingPunct="1">
        <a:lnSpc>
          <a:spcPct val="90000"/>
        </a:lnSpc>
        <a:spcBef>
          <a:spcPts val="735"/>
        </a:spcBef>
        <a:buFont typeface="Arial" panose="020B0604020202090204" pitchFamily="34" charset="0"/>
        <a:buChar char="•"/>
        <a:defRPr sz="2645" kern="1200">
          <a:solidFill>
            <a:schemeClr val="tx1"/>
          </a:solidFill>
          <a:latin typeface="+mn-lt"/>
          <a:ea typeface="+mn-ea"/>
          <a:cs typeface="+mn-cs"/>
        </a:defRPr>
      </a:lvl4pPr>
      <a:lvl5pPr marL="3023870" indent="-335915" algn="l" defTabSz="1343660" rtl="0" eaLnBrk="1" latinLnBrk="0" hangingPunct="1">
        <a:lnSpc>
          <a:spcPct val="90000"/>
        </a:lnSpc>
        <a:spcBef>
          <a:spcPts val="735"/>
        </a:spcBef>
        <a:buFont typeface="Arial" panose="020B0604020202090204" pitchFamily="34" charset="0"/>
        <a:buChar char="•"/>
        <a:defRPr sz="2645" kern="1200">
          <a:solidFill>
            <a:schemeClr val="tx1"/>
          </a:solidFill>
          <a:latin typeface="+mn-lt"/>
          <a:ea typeface="+mn-ea"/>
          <a:cs typeface="+mn-cs"/>
        </a:defRPr>
      </a:lvl5pPr>
      <a:lvl6pPr marL="3696335" indent="-335915" algn="l" defTabSz="1343660" rtl="0" eaLnBrk="1" latinLnBrk="0" hangingPunct="1">
        <a:lnSpc>
          <a:spcPct val="90000"/>
        </a:lnSpc>
        <a:spcBef>
          <a:spcPts val="735"/>
        </a:spcBef>
        <a:buFont typeface="Arial" panose="020B0604020202090204" pitchFamily="34" charset="0"/>
        <a:buChar char="•"/>
        <a:defRPr sz="2645" kern="1200">
          <a:solidFill>
            <a:schemeClr val="tx1"/>
          </a:solidFill>
          <a:latin typeface="+mn-lt"/>
          <a:ea typeface="+mn-ea"/>
          <a:cs typeface="+mn-cs"/>
        </a:defRPr>
      </a:lvl6pPr>
      <a:lvl7pPr marL="4368165" indent="-335915" algn="l" defTabSz="1343660" rtl="0" eaLnBrk="1" latinLnBrk="0" hangingPunct="1">
        <a:lnSpc>
          <a:spcPct val="90000"/>
        </a:lnSpc>
        <a:spcBef>
          <a:spcPts val="735"/>
        </a:spcBef>
        <a:buFont typeface="Arial" panose="020B0604020202090204" pitchFamily="34" charset="0"/>
        <a:buChar char="•"/>
        <a:defRPr sz="2645" kern="1200">
          <a:solidFill>
            <a:schemeClr val="tx1"/>
          </a:solidFill>
          <a:latin typeface="+mn-lt"/>
          <a:ea typeface="+mn-ea"/>
          <a:cs typeface="+mn-cs"/>
        </a:defRPr>
      </a:lvl7pPr>
      <a:lvl8pPr marL="5039995" indent="-335915" algn="l" defTabSz="1343660" rtl="0" eaLnBrk="1" latinLnBrk="0" hangingPunct="1">
        <a:lnSpc>
          <a:spcPct val="90000"/>
        </a:lnSpc>
        <a:spcBef>
          <a:spcPts val="735"/>
        </a:spcBef>
        <a:buFont typeface="Arial" panose="020B0604020202090204" pitchFamily="34" charset="0"/>
        <a:buChar char="•"/>
        <a:defRPr sz="2645" kern="1200">
          <a:solidFill>
            <a:schemeClr val="tx1"/>
          </a:solidFill>
          <a:latin typeface="+mn-lt"/>
          <a:ea typeface="+mn-ea"/>
          <a:cs typeface="+mn-cs"/>
        </a:defRPr>
      </a:lvl8pPr>
      <a:lvl9pPr marL="5712460" indent="-335915" algn="l" defTabSz="1343660" rtl="0" eaLnBrk="1" latinLnBrk="0" hangingPunct="1">
        <a:lnSpc>
          <a:spcPct val="90000"/>
        </a:lnSpc>
        <a:spcBef>
          <a:spcPts val="735"/>
        </a:spcBef>
        <a:buFont typeface="Arial" panose="020B0604020202090204" pitchFamily="34" charset="0"/>
        <a:buChar char="•"/>
        <a:defRPr sz="264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43660" rtl="0" eaLnBrk="1" latinLnBrk="0" hangingPunct="1">
        <a:defRPr sz="2645" kern="1200">
          <a:solidFill>
            <a:schemeClr val="tx1"/>
          </a:solidFill>
          <a:latin typeface="+mn-lt"/>
          <a:ea typeface="+mn-ea"/>
          <a:cs typeface="+mn-cs"/>
        </a:defRPr>
      </a:lvl1pPr>
      <a:lvl2pPr marL="671830" algn="l" defTabSz="1343660" rtl="0" eaLnBrk="1" latinLnBrk="0" hangingPunct="1">
        <a:defRPr sz="2645" kern="1200">
          <a:solidFill>
            <a:schemeClr val="tx1"/>
          </a:solidFill>
          <a:latin typeface="+mn-lt"/>
          <a:ea typeface="+mn-ea"/>
          <a:cs typeface="+mn-cs"/>
        </a:defRPr>
      </a:lvl2pPr>
      <a:lvl3pPr marL="1344295" algn="l" defTabSz="1343660" rtl="0" eaLnBrk="1" latinLnBrk="0" hangingPunct="1">
        <a:defRPr sz="2645" kern="1200">
          <a:solidFill>
            <a:schemeClr val="tx1"/>
          </a:solidFill>
          <a:latin typeface="+mn-lt"/>
          <a:ea typeface="+mn-ea"/>
          <a:cs typeface="+mn-cs"/>
        </a:defRPr>
      </a:lvl3pPr>
      <a:lvl4pPr marL="2016125" algn="l" defTabSz="1343660" rtl="0" eaLnBrk="1" latinLnBrk="0" hangingPunct="1">
        <a:defRPr sz="2645" kern="1200">
          <a:solidFill>
            <a:schemeClr val="tx1"/>
          </a:solidFill>
          <a:latin typeface="+mn-lt"/>
          <a:ea typeface="+mn-ea"/>
          <a:cs typeface="+mn-cs"/>
        </a:defRPr>
      </a:lvl4pPr>
      <a:lvl5pPr marL="2687955" algn="l" defTabSz="1343660" rtl="0" eaLnBrk="1" latinLnBrk="0" hangingPunct="1">
        <a:defRPr sz="2645" kern="1200">
          <a:solidFill>
            <a:schemeClr val="tx1"/>
          </a:solidFill>
          <a:latin typeface="+mn-lt"/>
          <a:ea typeface="+mn-ea"/>
          <a:cs typeface="+mn-cs"/>
        </a:defRPr>
      </a:lvl5pPr>
      <a:lvl6pPr marL="3360420" algn="l" defTabSz="1343660" rtl="0" eaLnBrk="1" latinLnBrk="0" hangingPunct="1">
        <a:defRPr sz="2645" kern="1200">
          <a:solidFill>
            <a:schemeClr val="tx1"/>
          </a:solidFill>
          <a:latin typeface="+mn-lt"/>
          <a:ea typeface="+mn-ea"/>
          <a:cs typeface="+mn-cs"/>
        </a:defRPr>
      </a:lvl6pPr>
      <a:lvl7pPr marL="4032250" algn="l" defTabSz="1343660" rtl="0" eaLnBrk="1" latinLnBrk="0" hangingPunct="1">
        <a:defRPr sz="2645" kern="1200">
          <a:solidFill>
            <a:schemeClr val="tx1"/>
          </a:solidFill>
          <a:latin typeface="+mn-lt"/>
          <a:ea typeface="+mn-ea"/>
          <a:cs typeface="+mn-cs"/>
        </a:defRPr>
      </a:lvl7pPr>
      <a:lvl8pPr marL="4704080" algn="l" defTabSz="1343660" rtl="0" eaLnBrk="1" latinLnBrk="0" hangingPunct="1">
        <a:defRPr sz="2645" kern="1200">
          <a:solidFill>
            <a:schemeClr val="tx1"/>
          </a:solidFill>
          <a:latin typeface="+mn-lt"/>
          <a:ea typeface="+mn-ea"/>
          <a:cs typeface="+mn-cs"/>
        </a:defRPr>
      </a:lvl8pPr>
      <a:lvl9pPr marL="5376545" algn="l" defTabSz="1343660" rtl="0" eaLnBrk="1" latinLnBrk="0" hangingPunct="1">
        <a:defRPr sz="264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6.tiff"/><Relationship Id="rId1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9.tiff"/><Relationship Id="rId1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4.xml"/><Relationship Id="rId7" Type="http://schemas.openxmlformats.org/officeDocument/2006/relationships/vmlDrawing" Target="../drawings/vmlDrawing1.vml"/><Relationship Id="rId6" Type="http://schemas.openxmlformats.org/officeDocument/2006/relationships/slideLayout" Target="../slideLayouts/slideLayout12.xml"/><Relationship Id="rId5" Type="http://schemas.openxmlformats.org/officeDocument/2006/relationships/image" Target="../media/image9.wmf"/><Relationship Id="rId4" Type="http://schemas.openxmlformats.org/officeDocument/2006/relationships/oleObject" Target="../embeddings/oleObject2.bin"/><Relationship Id="rId3" Type="http://schemas.openxmlformats.org/officeDocument/2006/relationships/image" Target="../media/image8.wmf"/><Relationship Id="rId2" Type="http://schemas.openxmlformats.org/officeDocument/2006/relationships/oleObject" Target="../embeddings/oleObject1.bin"/><Relationship Id="rId1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vmlDrawing" Target="../drawings/vmlDrawing2.vml"/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9.wmf"/><Relationship Id="rId2" Type="http://schemas.openxmlformats.org/officeDocument/2006/relationships/oleObject" Target="../embeddings/oleObject3.bin"/><Relationship Id="rId1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6.xml"/><Relationship Id="rId7" Type="http://schemas.openxmlformats.org/officeDocument/2006/relationships/vmlDrawing" Target="../drawings/vmlDrawing3.vml"/><Relationship Id="rId6" Type="http://schemas.openxmlformats.org/officeDocument/2006/relationships/slideLayout" Target="../slideLayouts/slideLayout12.xml"/><Relationship Id="rId5" Type="http://schemas.openxmlformats.org/officeDocument/2006/relationships/image" Target="../media/image11.wmf"/><Relationship Id="rId4" Type="http://schemas.openxmlformats.org/officeDocument/2006/relationships/oleObject" Target="../embeddings/oleObject5.bin"/><Relationship Id="rId3" Type="http://schemas.openxmlformats.org/officeDocument/2006/relationships/image" Target="../media/image10.wmf"/><Relationship Id="rId2" Type="http://schemas.openxmlformats.org/officeDocument/2006/relationships/oleObject" Target="../embeddings/oleObject4.bin"/><Relationship Id="rId1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7.xml"/><Relationship Id="rId7" Type="http://schemas.openxmlformats.org/officeDocument/2006/relationships/vmlDrawing" Target="../drawings/vmlDrawing4.vml"/><Relationship Id="rId6" Type="http://schemas.openxmlformats.org/officeDocument/2006/relationships/slideLayout" Target="../slideLayouts/slideLayout12.xml"/><Relationship Id="rId5" Type="http://schemas.openxmlformats.org/officeDocument/2006/relationships/image" Target="../media/image13.wmf"/><Relationship Id="rId4" Type="http://schemas.openxmlformats.org/officeDocument/2006/relationships/oleObject" Target="../embeddings/oleObject7.bin"/><Relationship Id="rId3" Type="http://schemas.openxmlformats.org/officeDocument/2006/relationships/image" Target="../media/image12.wmf"/><Relationship Id="rId2" Type="http://schemas.openxmlformats.org/officeDocument/2006/relationships/oleObject" Target="../embeddings/oleObject6.bin"/><Relationship Id="rId1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8.xml"/><Relationship Id="rId5" Type="http://schemas.openxmlformats.org/officeDocument/2006/relationships/vmlDrawing" Target="../drawings/vmlDrawing5.vml"/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13.wmf"/><Relationship Id="rId2" Type="http://schemas.openxmlformats.org/officeDocument/2006/relationships/oleObject" Target="../embeddings/oleObject8.bin"/><Relationship Id="rId1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10.tiff"/><Relationship Id="rId1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0.xml"/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13.tiff"/><Relationship Id="rId3" Type="http://schemas.openxmlformats.org/officeDocument/2006/relationships/image" Target="../media/image12.tiff"/><Relationship Id="rId2" Type="http://schemas.openxmlformats.org/officeDocument/2006/relationships/image" Target="../media/image11.tiff"/><Relationship Id="rId1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1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14.tiff"/><Relationship Id="rId1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15.tiff"/><Relationship Id="rId1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16.tiff"/><Relationship Id="rId1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16.tiff"/><Relationship Id="rId1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16.tiff"/><Relationship Id="rId1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1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17.tiff"/><Relationship Id="rId1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2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18.tiff"/><Relationship Id="rId1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3.xml"/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20.tiff"/><Relationship Id="rId2" Type="http://schemas.openxmlformats.org/officeDocument/2006/relationships/image" Target="../media/image19.tiff"/><Relationship Id="rId1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4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21.tiff"/><Relationship Id="rId1" Type="http://schemas.openxmlformats.org/officeDocument/2006/relationships/image" Target="../media/image3.pn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22.tiff"/><Relationship Id="rId1" Type="http://schemas.openxmlformats.org/officeDocument/2006/relationships/image" Target="../media/image3.pn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23.tiff"/><Relationship Id="rId1" Type="http://schemas.openxmlformats.org/officeDocument/2006/relationships/image" Target="../media/image3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7.xml"/><Relationship Id="rId7" Type="http://schemas.openxmlformats.org/officeDocument/2006/relationships/slideLayout" Target="../slideLayouts/slideLayout12.xml"/><Relationship Id="rId6" Type="http://schemas.openxmlformats.org/officeDocument/2006/relationships/image" Target="../media/image28.tiff"/><Relationship Id="rId5" Type="http://schemas.openxmlformats.org/officeDocument/2006/relationships/image" Target="../media/image27.tiff"/><Relationship Id="rId4" Type="http://schemas.openxmlformats.org/officeDocument/2006/relationships/image" Target="../media/image26.tiff"/><Relationship Id="rId3" Type="http://schemas.openxmlformats.org/officeDocument/2006/relationships/image" Target="../media/image25.tiff"/><Relationship Id="rId2" Type="http://schemas.openxmlformats.org/officeDocument/2006/relationships/image" Target="../media/image24.tiff"/><Relationship Id="rId1" Type="http://schemas.openxmlformats.org/officeDocument/2006/relationships/image" Target="../media/image3.png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8.xml"/><Relationship Id="rId4" Type="http://schemas.openxmlformats.org/officeDocument/2006/relationships/slideLayout" Target="../slideLayouts/slideLayout12.xml"/><Relationship Id="rId3" Type="http://schemas.openxmlformats.org/officeDocument/2006/relationships/hyperlink" Target="https://blog.csdn.net/jinping_shi/article/details/59613054" TargetMode="External"/><Relationship Id="rId2" Type="http://schemas.openxmlformats.org/officeDocument/2006/relationships/image" Target="../media/image29.tiff"/><Relationship Id="rId1" Type="http://schemas.openxmlformats.org/officeDocument/2006/relationships/image" Target="../media/image3.pn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9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4.xml"/><Relationship Id="rId6" Type="http://schemas.openxmlformats.org/officeDocument/2006/relationships/slideLayout" Target="../slideLayouts/slideLayout12.xml"/><Relationship Id="rId5" Type="http://schemas.openxmlformats.org/officeDocument/2006/relationships/hyperlink" Target="https://www.zhihu.com/question/27039635" TargetMode="External"/><Relationship Id="rId4" Type="http://schemas.openxmlformats.org/officeDocument/2006/relationships/image" Target="../media/image3.tiff"/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23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0" y="-9406"/>
            <a:ext cx="18000663" cy="10100195"/>
          </a:xfrm>
          <a:prstGeom prst="rect">
            <a:avLst/>
          </a:prstGeom>
          <a:solidFill>
            <a:srgbClr val="E6E6E6"/>
          </a:solidFill>
          <a:ln>
            <a:noFill/>
          </a:ln>
        </p:spPr>
      </p:pic>
      <p:sp>
        <p:nvSpPr>
          <p:cNvPr id="110" name="Google Shape;110;p23"/>
          <p:cNvSpPr/>
          <p:nvPr/>
        </p:nvSpPr>
        <p:spPr>
          <a:xfrm>
            <a:off x="7087496" y="5600712"/>
            <a:ext cx="9814623" cy="447867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79126" tIns="89539" rIns="179126" bIns="89539" anchor="ctr" anchorCtr="0">
            <a:noAutofit/>
          </a:bodyPr>
          <a:lstStyle/>
          <a:p>
            <a:pPr algn="ctr"/>
            <a:endParaRPr sz="3525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23"/>
          <p:cNvSpPr txBox="1"/>
          <p:nvPr/>
        </p:nvSpPr>
        <p:spPr>
          <a:xfrm>
            <a:off x="4621553" y="3687253"/>
            <a:ext cx="9685464" cy="1750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4357" tIns="67154" rIns="134357" bIns="67154" anchor="t" anchorCtr="0">
            <a:noAutofit/>
          </a:bodyPr>
          <a:lstStyle/>
          <a:p>
            <a:r>
              <a:rPr lang="en-US" altLang="zh-CN" sz="7055" dirty="0">
                <a:solidFill>
                  <a:srgbClr val="3F3F3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P3</a:t>
            </a:r>
            <a:r>
              <a:rPr lang="zh-CN" altLang="en-US" sz="7055" dirty="0">
                <a:solidFill>
                  <a:srgbClr val="3F3F3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ja-JP" altLang="en-US" sz="7055">
                <a:solidFill>
                  <a:srgbClr val="3F3F3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非监督学习</a:t>
            </a:r>
            <a:endParaRPr lang="zh-CN" altLang="en-US" sz="7055" dirty="0">
              <a:solidFill>
                <a:srgbClr val="3F3F3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13" name="Google Shape;113;p23"/>
          <p:cNvSpPr/>
          <p:nvPr/>
        </p:nvSpPr>
        <p:spPr>
          <a:xfrm>
            <a:off x="7907978" y="5735474"/>
            <a:ext cx="5785240" cy="6034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262626"/>
              </a:buClr>
              <a:buSzPts val="2000"/>
            </a:pPr>
            <a:r>
              <a:rPr lang="ja-JP" altLang="en-US" sz="3920">
                <a:solidFill>
                  <a:srgbClr val="26262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机器学习</a:t>
            </a:r>
            <a:r>
              <a:rPr lang="zh-CN" altLang="en-US" sz="3920" dirty="0">
                <a:solidFill>
                  <a:srgbClr val="26262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工程师</a:t>
            </a:r>
            <a:r>
              <a:rPr lang="en-US" altLang="zh-CN" sz="3920" dirty="0" err="1">
                <a:solidFill>
                  <a:srgbClr val="26262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vip</a:t>
            </a:r>
            <a:r>
              <a:rPr lang="zh-CN" altLang="en-US" sz="3920" dirty="0">
                <a:solidFill>
                  <a:srgbClr val="26262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班</a:t>
            </a:r>
            <a:endParaRPr lang="zh-CN" altLang="en-US" sz="3920" dirty="0">
              <a:solidFill>
                <a:srgbClr val="262626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14" name="Google Shape;114;p23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62280" y="159387"/>
            <a:ext cx="4984388" cy="1615633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/>
          <p:cNvSpPr txBox="1"/>
          <p:nvPr/>
        </p:nvSpPr>
        <p:spPr>
          <a:xfrm>
            <a:off x="13784294" y="9374735"/>
            <a:ext cx="19257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By </a:t>
            </a:r>
            <a:r>
              <a:rPr lang="ja-JP" altLang="en-US" sz="2000"/>
              <a:t>助教</a:t>
            </a:r>
            <a:r>
              <a:rPr lang="en-US" sz="2000" dirty="0"/>
              <a:t>Steven</a:t>
            </a:r>
            <a:endParaRPr lang="en-US" sz="20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24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15893255" y="392841"/>
            <a:ext cx="1624033" cy="1575862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4"/>
          <p:cNvSpPr/>
          <p:nvPr/>
        </p:nvSpPr>
        <p:spPr>
          <a:xfrm>
            <a:off x="1037346" y="347485"/>
            <a:ext cx="2935802" cy="585997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79126" tIns="89539" rIns="179126" bIns="89539" anchor="ctr" anchorCtr="0">
            <a:noAutofit/>
          </a:bodyPr>
          <a:lstStyle/>
          <a:p>
            <a:pPr algn="ctr"/>
            <a:endParaRPr sz="3525">
              <a:solidFill>
                <a:schemeClr val="lt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Calibri"/>
              <a:sym typeface="Calibri"/>
            </a:endParaRPr>
          </a:p>
        </p:txBody>
      </p:sp>
      <p:sp>
        <p:nvSpPr>
          <p:cNvPr id="122" name="Google Shape;122;p24"/>
          <p:cNvSpPr txBox="1"/>
          <p:nvPr/>
        </p:nvSpPr>
        <p:spPr>
          <a:xfrm>
            <a:off x="518940" y="262669"/>
            <a:ext cx="12282660" cy="904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9126" tIns="89539" rIns="179126" bIns="89539" anchor="t" anchorCtr="0">
            <a:noAutofit/>
          </a:bodyPr>
          <a:lstStyle/>
          <a:p>
            <a:r>
              <a:rPr lang="zh-CN" altLang="en-US" sz="470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知识点整理：</a:t>
            </a:r>
            <a:r>
              <a:rPr lang="en-US" altLang="zh-CN" sz="470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K-Means</a:t>
            </a:r>
            <a:r>
              <a:rPr lang="zh-CN" altLang="en-US" sz="470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470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Clustering</a:t>
            </a:r>
            <a:endParaRPr lang="en-US" altLang="zh-CN" sz="4700" dirty="0">
              <a:solidFill>
                <a:srgbClr val="595959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5" name="Content Placeholder 2"/>
          <p:cNvSpPr txBox="1"/>
          <p:nvPr/>
        </p:nvSpPr>
        <p:spPr>
          <a:xfrm>
            <a:off x="3676654" y="3640038"/>
            <a:ext cx="10182781" cy="3549649"/>
          </a:xfrm>
          <a:prstGeom prst="rect">
            <a:avLst/>
          </a:prstGeom>
        </p:spPr>
        <p:txBody>
          <a:bodyPr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503050405090304" pitchFamily="18" charset="0"/>
              </a:rPr>
              <a:t>经过</a:t>
            </a:r>
            <a:r>
              <a:rPr lang="en-US" altLang="ja-JP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503050405090304" pitchFamily="18" charset="0"/>
              </a:rPr>
              <a:t>n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503050405090304" pitchFamily="18" charset="0"/>
              </a:rPr>
              <a:t>次迭代之后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503050405090304" pitchFamily="18" charset="0"/>
              </a:rPr>
              <a:t>，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503050405090304" pitchFamily="18" charset="0"/>
              </a:rPr>
              <a:t>发现无论怎么重新计算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503050405090304" pitchFamily="18" charset="0"/>
              </a:rPr>
              <a:t>，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503050405090304" pitchFamily="18" charset="0"/>
              </a:rPr>
              <a:t>μ1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503050405090304" pitchFamily="18" charset="0"/>
              </a:rPr>
              <a:t>和</a:t>
            </a:r>
            <a:r>
              <a:rPr lang="en-US" altLang="ja-JP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503050405090304" pitchFamily="18" charset="0"/>
              </a:rPr>
              <a:t>μ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503050405090304" pitchFamily="18" charset="0"/>
              </a:rPr>
              <a:t>2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503050405090304" pitchFamily="18" charset="0"/>
              </a:rPr>
              <a:t>的值都不会改变了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503050405090304" pitchFamily="18" charset="0"/>
              </a:rPr>
              <a:t>，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503050405090304" pitchFamily="18" charset="0"/>
              </a:rPr>
              <a:t>即已经收敛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503050405090304" pitchFamily="18" charset="0"/>
              </a:rPr>
              <a:t>，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503050405090304" pitchFamily="18" charset="0"/>
              </a:rPr>
              <a:t>无法继续更新了</a:t>
            </a:r>
            <a:endParaRPr lang="en-US" altLang="ja-JP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503050405090304" pitchFamily="18" charset="0"/>
            </a:endParaRPr>
          </a:p>
          <a:p>
            <a:pPr marL="0" indent="0">
              <a:buNone/>
            </a:pPr>
            <a:endParaRPr lang="en-US" altLang="ja-JP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503050405090304" pitchFamily="18" charset="0"/>
            </a:endParaRPr>
          </a:p>
          <a:p>
            <a:pPr marL="0" indent="0">
              <a:buNone/>
            </a:pP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503050405090304" pitchFamily="18" charset="0"/>
              </a:rPr>
              <a:t>所以最后结果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503050405090304" pitchFamily="18" charset="0"/>
              </a:rPr>
              <a:t>：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503050405090304" pitchFamily="18" charset="0"/>
            </a:endParaRPr>
          </a:p>
          <a:p>
            <a:pPr marL="0" indent="0">
              <a:buNone/>
            </a:pP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503050405090304" pitchFamily="18" charset="0"/>
            </a:endParaRPr>
          </a:p>
          <a:p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503050405090304" pitchFamily="18" charset="0"/>
              </a:rPr>
              <a:t>Cluster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503050405090304" pitchFamily="18" charset="0"/>
              </a:rPr>
              <a:t>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503050405090304" pitchFamily="18" charset="0"/>
              </a:rPr>
              <a:t>1: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503050405090304" pitchFamily="18" charset="0"/>
              </a:rPr>
              <a:t> 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503050405090304" pitchFamily="18" charset="0"/>
            </a:endParaRPr>
          </a:p>
          <a:p>
            <a:pPr marL="0" indent="0">
              <a:buNone/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503050405090304" pitchFamily="18" charset="0"/>
              </a:rPr>
              <a:t>       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503050405090304" pitchFamily="18" charset="0"/>
              </a:rPr>
              <a:t>x1:(0,0)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503050405090304" pitchFamily="18" charset="0"/>
              </a:rPr>
              <a:t>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503050405090304" pitchFamily="18" charset="0"/>
              </a:rPr>
              <a:t>,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503050405090304" pitchFamily="18" charset="0"/>
              </a:rPr>
              <a:t>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503050405090304" pitchFamily="18" charset="0"/>
              </a:rPr>
              <a:t>x2:(1,0) ,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503050405090304" pitchFamily="18" charset="0"/>
              </a:rPr>
              <a:t>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503050405090304" pitchFamily="18" charset="0"/>
              </a:rPr>
              <a:t>x3:(1,1)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503050405090304" pitchFamily="18" charset="0"/>
              </a:rPr>
              <a:t> 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503050405090304" pitchFamily="18" charset="0"/>
            </a:endParaRPr>
          </a:p>
          <a:p>
            <a:pPr marL="0" indent="0">
              <a:buNone/>
            </a:pP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503050405090304" pitchFamily="18" charset="0"/>
            </a:endParaRPr>
          </a:p>
          <a:p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503050405090304" pitchFamily="18" charset="0"/>
              </a:rPr>
              <a:t>Cluster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503050405090304" pitchFamily="18" charset="0"/>
              </a:rPr>
              <a:t>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503050405090304" pitchFamily="18" charset="0"/>
              </a:rPr>
              <a:t>2: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503050405090304" pitchFamily="18" charset="0"/>
            </a:endParaRPr>
          </a:p>
          <a:p>
            <a:pPr marL="0" indent="0">
              <a:buNone/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503050405090304" pitchFamily="18" charset="0"/>
              </a:rPr>
              <a:t>       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503050405090304" pitchFamily="18" charset="0"/>
              </a:rPr>
              <a:t>x4:(2,1)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503050405090304" pitchFamily="18" charset="0"/>
              </a:rPr>
              <a:t>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503050405090304" pitchFamily="18" charset="0"/>
              </a:rPr>
              <a:t>,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503050405090304" pitchFamily="18" charset="0"/>
              </a:rPr>
              <a:t>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503050405090304" pitchFamily="18" charset="0"/>
              </a:rPr>
              <a:t>x5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503050405090304" pitchFamily="18" charset="0"/>
                <a:sym typeface="Wingdings" panose="05000000000000000000" pitchFamily="2" charset="2"/>
              </a:rPr>
              <a:t>:(3,1)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503050405090304" pitchFamily="18" charset="0"/>
                <a:sym typeface="Wingdings" panose="05000000000000000000" pitchFamily="2" charset="2"/>
              </a:rPr>
              <a:t>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503050405090304" pitchFamily="18" charset="0"/>
                <a:sym typeface="Wingdings" panose="05000000000000000000" pitchFamily="2" charset="2"/>
              </a:rPr>
              <a:t>,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503050405090304" pitchFamily="18" charset="0"/>
                <a:sym typeface="Wingdings" panose="05000000000000000000" pitchFamily="2" charset="2"/>
              </a:rPr>
              <a:t>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503050405090304" pitchFamily="18" charset="0"/>
                <a:sym typeface="Wingdings" panose="05000000000000000000" pitchFamily="2" charset="2"/>
              </a:rPr>
              <a:t>x6:(3,0)</a:t>
            </a: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503050405090304" pitchFamily="18" charset="0"/>
            </a:endParaRPr>
          </a:p>
        </p:txBody>
      </p:sp>
      <p:sp>
        <p:nvSpPr>
          <p:cNvPr id="13" name="Content Placeholder 2"/>
          <p:cNvSpPr txBox="1"/>
          <p:nvPr/>
        </p:nvSpPr>
        <p:spPr>
          <a:xfrm>
            <a:off x="3676654" y="1707697"/>
            <a:ext cx="10028131" cy="2457097"/>
          </a:xfrm>
          <a:prstGeom prst="rect">
            <a:avLst/>
          </a:prstGeom>
        </p:spPr>
        <p:txBody>
          <a:bodyPr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503050405090304" pitchFamily="18" charset="0"/>
              </a:rPr>
              <a:t>μ1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503050405090304" pitchFamily="18" charset="0"/>
              </a:rPr>
              <a:t>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503050405090304" pitchFamily="18" charset="0"/>
              </a:rPr>
              <a:t>=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503050405090304" pitchFamily="18" charset="0"/>
              </a:rPr>
              <a:t> </a:t>
            </a:r>
            <a:r>
              <a:rPr lang="en-US" altLang="ko-KR" dirty="0">
                <a:solidFill>
                  <a:srgbClr val="000000"/>
                </a:solidFill>
                <a:latin typeface="Times New Roman" panose="02020503050405090304" pitchFamily="18" charset="0"/>
                <a:ea typeface="Gulim" pitchFamily="34" charset="-127"/>
                <a:cs typeface="Times New Roman" panose="02020503050405090304" pitchFamily="18" charset="0"/>
              </a:rPr>
              <a:t>(</a:t>
            </a:r>
            <a:r>
              <a:rPr lang="en-US" altLang="zh-CN" dirty="0">
                <a:solidFill>
                  <a:srgbClr val="000000"/>
                </a:solidFill>
                <a:latin typeface="Times New Roman" panose="02020503050405090304" pitchFamily="18" charset="0"/>
                <a:ea typeface="Gulim" pitchFamily="34" charset="-127"/>
                <a:cs typeface="Times New Roman" panose="02020503050405090304" pitchFamily="18" charset="0"/>
              </a:rPr>
              <a:t>0.667</a:t>
            </a:r>
            <a:r>
              <a:rPr lang="en-US" altLang="ko-KR" dirty="0">
                <a:solidFill>
                  <a:srgbClr val="000000"/>
                </a:solidFill>
                <a:latin typeface="Times New Roman" panose="02020503050405090304" pitchFamily="18" charset="0"/>
                <a:ea typeface="Gulim" pitchFamily="34" charset="-127"/>
                <a:cs typeface="Times New Roman" panose="02020503050405090304" pitchFamily="18" charset="0"/>
              </a:rPr>
              <a:t>, 0</a:t>
            </a:r>
            <a:r>
              <a:rPr lang="en-US" altLang="zh-CN" dirty="0">
                <a:solidFill>
                  <a:srgbClr val="000000"/>
                </a:solidFill>
                <a:latin typeface="Times New Roman" panose="02020503050405090304" pitchFamily="18" charset="0"/>
                <a:ea typeface="Gulim" pitchFamily="34" charset="-127"/>
                <a:cs typeface="Times New Roman" panose="02020503050405090304" pitchFamily="18" charset="0"/>
              </a:rPr>
              <a:t>.33</a:t>
            </a:r>
            <a:r>
              <a:rPr lang="en-US" altLang="ko-KR" dirty="0">
                <a:solidFill>
                  <a:srgbClr val="000000"/>
                </a:solidFill>
                <a:latin typeface="Times New Roman" panose="02020503050405090304" pitchFamily="18" charset="0"/>
                <a:ea typeface="Gulim" pitchFamily="34" charset="-127"/>
                <a:cs typeface="Times New Roman" panose="02020503050405090304" pitchFamily="18" charset="0"/>
              </a:rPr>
              <a:t>)</a:t>
            </a:r>
            <a:endParaRPr lang="en-US" altLang="ko-KR" dirty="0">
              <a:solidFill>
                <a:srgbClr val="000000"/>
              </a:solidFill>
              <a:latin typeface="Times New Roman" panose="02020503050405090304" pitchFamily="18" charset="0"/>
              <a:ea typeface="Gulim" pitchFamily="34" charset="-127"/>
              <a:cs typeface="Times New Roman" panose="02020503050405090304" pitchFamily="18" charset="0"/>
            </a:endParaRPr>
          </a:p>
          <a:p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503050405090304" pitchFamily="18" charset="0"/>
            </a:endParaRPr>
          </a:p>
          <a:p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503050405090304" pitchFamily="18" charset="0"/>
              </a:rPr>
              <a:t>μ2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503050405090304" pitchFamily="18" charset="0"/>
              </a:rPr>
              <a:t>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503050405090304" pitchFamily="18" charset="0"/>
              </a:rPr>
              <a:t>=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503050405090304" pitchFamily="18" charset="0"/>
              </a:rPr>
              <a:t> </a:t>
            </a:r>
            <a:r>
              <a:rPr lang="en-US" altLang="ko-KR" dirty="0">
                <a:solidFill>
                  <a:srgbClr val="000000"/>
                </a:solidFill>
                <a:latin typeface="Times New Roman" panose="02020503050405090304" pitchFamily="18" charset="0"/>
                <a:ea typeface="Gulim" pitchFamily="34" charset="-127"/>
                <a:cs typeface="Times New Roman" panose="02020503050405090304" pitchFamily="18" charset="0"/>
              </a:rPr>
              <a:t>(</a:t>
            </a:r>
            <a:r>
              <a:rPr lang="en-US" altLang="zh-CN" dirty="0">
                <a:solidFill>
                  <a:srgbClr val="000000"/>
                </a:solidFill>
                <a:latin typeface="Times New Roman" panose="02020503050405090304" pitchFamily="18" charset="0"/>
                <a:ea typeface="Gulim" pitchFamily="34" charset="-127"/>
                <a:cs typeface="Times New Roman" panose="02020503050405090304" pitchFamily="18" charset="0"/>
              </a:rPr>
              <a:t>2.67</a:t>
            </a:r>
            <a:r>
              <a:rPr lang="en-US" altLang="ko-KR" dirty="0">
                <a:solidFill>
                  <a:srgbClr val="000000"/>
                </a:solidFill>
                <a:latin typeface="Times New Roman" panose="02020503050405090304" pitchFamily="18" charset="0"/>
                <a:ea typeface="Gulim" pitchFamily="34" charset="-127"/>
                <a:cs typeface="Times New Roman" panose="02020503050405090304" pitchFamily="18" charset="0"/>
              </a:rPr>
              <a:t>, 0.</a:t>
            </a:r>
            <a:r>
              <a:rPr lang="en-US" altLang="zh-CN" dirty="0">
                <a:solidFill>
                  <a:srgbClr val="000000"/>
                </a:solidFill>
                <a:latin typeface="Times New Roman" panose="02020503050405090304" pitchFamily="18" charset="0"/>
                <a:ea typeface="Gulim" pitchFamily="34" charset="-127"/>
                <a:cs typeface="Times New Roman" panose="02020503050405090304" pitchFamily="18" charset="0"/>
              </a:rPr>
              <a:t>33</a:t>
            </a:r>
            <a:r>
              <a:rPr lang="en-US" altLang="ko-KR" dirty="0">
                <a:solidFill>
                  <a:srgbClr val="000000"/>
                </a:solidFill>
                <a:latin typeface="Times New Roman" panose="02020503050405090304" pitchFamily="18" charset="0"/>
                <a:ea typeface="Gulim" pitchFamily="34" charset="-127"/>
                <a:cs typeface="Times New Roman" panose="02020503050405090304" pitchFamily="18" charset="0"/>
              </a:rPr>
              <a:t>)</a:t>
            </a:r>
            <a:endParaRPr lang="en-US" altLang="ko-KR" dirty="0">
              <a:solidFill>
                <a:srgbClr val="000000"/>
              </a:solidFill>
              <a:latin typeface="Times New Roman" panose="02020503050405090304" pitchFamily="18" charset="0"/>
              <a:ea typeface="Gulim" pitchFamily="34" charset="-127"/>
              <a:cs typeface="Times New Roman" panose="02020503050405090304" pitchFamily="18" charset="0"/>
            </a:endParaRPr>
          </a:p>
          <a:p>
            <a:pPr marL="0" indent="0">
              <a:buNone/>
            </a:pPr>
            <a:endParaRPr lang="en-US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pPr marL="0" indent="0">
              <a:buNone/>
            </a:pP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50305040509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24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15893255" y="392841"/>
            <a:ext cx="1624033" cy="1575862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4"/>
          <p:cNvSpPr/>
          <p:nvPr/>
        </p:nvSpPr>
        <p:spPr>
          <a:xfrm>
            <a:off x="1037346" y="347485"/>
            <a:ext cx="2935802" cy="585997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79126" tIns="89539" rIns="179126" bIns="89539" anchor="ctr" anchorCtr="0">
            <a:noAutofit/>
          </a:bodyPr>
          <a:lstStyle/>
          <a:p>
            <a:pPr algn="ctr"/>
            <a:endParaRPr sz="3525">
              <a:solidFill>
                <a:schemeClr val="lt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Calibri"/>
              <a:sym typeface="Calibri"/>
            </a:endParaRPr>
          </a:p>
        </p:txBody>
      </p:sp>
      <p:sp>
        <p:nvSpPr>
          <p:cNvPr id="122" name="Google Shape;122;p24"/>
          <p:cNvSpPr txBox="1"/>
          <p:nvPr/>
        </p:nvSpPr>
        <p:spPr>
          <a:xfrm>
            <a:off x="518940" y="262669"/>
            <a:ext cx="12282660" cy="904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9126" tIns="89539" rIns="179126" bIns="89539" anchor="t" anchorCtr="0">
            <a:noAutofit/>
          </a:bodyPr>
          <a:lstStyle/>
          <a:p>
            <a:r>
              <a:rPr lang="zh-CN" altLang="en-US" sz="470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知识点整理：</a:t>
            </a:r>
            <a:r>
              <a:rPr lang="en-US" altLang="zh-CN" sz="470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K-Means</a:t>
            </a:r>
            <a:r>
              <a:rPr lang="zh-CN" altLang="en-US" sz="470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470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Clustering</a:t>
            </a:r>
            <a:endParaRPr lang="en-US" altLang="zh-CN" sz="4700" dirty="0">
              <a:solidFill>
                <a:srgbClr val="595959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8206" y="1699761"/>
            <a:ext cx="14838150" cy="7719081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24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15893255" y="392841"/>
            <a:ext cx="1624033" cy="1575862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4"/>
          <p:cNvSpPr/>
          <p:nvPr/>
        </p:nvSpPr>
        <p:spPr>
          <a:xfrm>
            <a:off x="1037346" y="347485"/>
            <a:ext cx="2935802" cy="585997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79126" tIns="89539" rIns="179126" bIns="89539" anchor="ctr" anchorCtr="0">
            <a:noAutofit/>
          </a:bodyPr>
          <a:lstStyle/>
          <a:p>
            <a:pPr algn="ctr"/>
            <a:endParaRPr sz="3525">
              <a:solidFill>
                <a:schemeClr val="lt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Calibri"/>
              <a:sym typeface="Calibri"/>
            </a:endParaRPr>
          </a:p>
        </p:txBody>
      </p:sp>
      <p:sp>
        <p:nvSpPr>
          <p:cNvPr id="122" name="Google Shape;122;p24"/>
          <p:cNvSpPr txBox="1"/>
          <p:nvPr/>
        </p:nvSpPr>
        <p:spPr>
          <a:xfrm>
            <a:off x="518940" y="262669"/>
            <a:ext cx="12282660" cy="904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9126" tIns="89539" rIns="179126" bIns="89539" anchor="t" anchorCtr="0">
            <a:noAutofit/>
          </a:bodyPr>
          <a:lstStyle/>
          <a:p>
            <a:r>
              <a:rPr lang="zh-CN" altLang="en-US" sz="470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知识点整理：</a:t>
            </a:r>
            <a:r>
              <a:rPr lang="en-US" altLang="zh-CN" sz="470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Hierarchical</a:t>
            </a:r>
            <a:r>
              <a:rPr lang="zh-CN" altLang="en-US" sz="470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470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Clustering</a:t>
            </a:r>
            <a:endParaRPr lang="en-US" altLang="zh-CN" sz="4700" dirty="0">
              <a:solidFill>
                <a:srgbClr val="595959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2884" y="1662136"/>
            <a:ext cx="11274544" cy="274673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2884" y="4631020"/>
            <a:ext cx="11274544" cy="504916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486252" y="6964763"/>
            <a:ext cx="208427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dirty="0">
                <a:solidFill>
                  <a:srgbClr val="FF0000"/>
                </a:solidFill>
                <a:ea typeface="宋体" pitchFamily="2" charset="-122"/>
                <a:cs typeface="Tahoma" panose="020B0804030504040204" pitchFamily="34" charset="0"/>
                <a:sym typeface="Symbol" panose="05050102010706020507" pitchFamily="18" charset="2"/>
              </a:rPr>
              <a:t>Single link</a:t>
            </a:r>
            <a:r>
              <a:rPr lang="zh-CN" altLang="en-US" sz="3200" dirty="0">
                <a:solidFill>
                  <a:srgbClr val="FF0000"/>
                </a:solidFill>
                <a:ea typeface="宋体" pitchFamily="2" charset="-122"/>
                <a:cs typeface="Tahoma" panose="020B0804030504040204" pitchFamily="34" charset="0"/>
                <a:sym typeface="Symbol" panose="05050102010706020507" pitchFamily="18" charset="2"/>
              </a:rPr>
              <a:t>：</a:t>
            </a:r>
            <a:endParaRPr lang="en-US" sz="3200" dirty="0">
              <a:solidFill>
                <a:srgbClr val="FF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828800" y="7793861"/>
            <a:ext cx="257970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dirty="0">
                <a:solidFill>
                  <a:srgbClr val="00B050"/>
                </a:solidFill>
                <a:ea typeface="宋体" pitchFamily="2" charset="-122"/>
                <a:cs typeface="Tahoma" panose="020B0804030504040204" pitchFamily="34" charset="0"/>
                <a:sym typeface="Symbol" panose="05050102010706020507" pitchFamily="18" charset="2"/>
              </a:rPr>
              <a:t>Complete link</a:t>
            </a:r>
            <a:r>
              <a:rPr lang="zh-CN" altLang="en-US" sz="3200" dirty="0">
                <a:solidFill>
                  <a:srgbClr val="00B050"/>
                </a:solidFill>
                <a:ea typeface="宋体" pitchFamily="2" charset="-122"/>
                <a:cs typeface="Tahoma" panose="020B0804030504040204" pitchFamily="34" charset="0"/>
                <a:sym typeface="Symbol" panose="05050102010706020507" pitchFamily="18" charset="2"/>
              </a:rPr>
              <a:t>：</a:t>
            </a:r>
            <a:endParaRPr lang="en-US" sz="3200" dirty="0">
              <a:solidFill>
                <a:srgbClr val="00B05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115671" y="8724510"/>
            <a:ext cx="229283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dirty="0">
                <a:solidFill>
                  <a:srgbClr val="00B0F0"/>
                </a:solidFill>
                <a:ea typeface="宋体" pitchFamily="2" charset="-122"/>
                <a:cs typeface="Tahoma" panose="020B0804030504040204" pitchFamily="34" charset="0"/>
                <a:sym typeface="Symbol" panose="05050102010706020507" pitchFamily="18" charset="2"/>
              </a:rPr>
              <a:t>Average link</a:t>
            </a:r>
            <a:r>
              <a:rPr lang="zh-CN" altLang="en-US" sz="3200" dirty="0">
                <a:solidFill>
                  <a:srgbClr val="00B0F0"/>
                </a:solidFill>
                <a:ea typeface="宋体" pitchFamily="2" charset="-122"/>
                <a:cs typeface="Tahoma" panose="020B0804030504040204" pitchFamily="34" charset="0"/>
                <a:sym typeface="Symbol" panose="05050102010706020507" pitchFamily="18" charset="2"/>
              </a:rPr>
              <a:t>：</a:t>
            </a:r>
            <a:endParaRPr lang="en-US" sz="3200" dirty="0">
              <a:solidFill>
                <a:srgbClr val="00B0F0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24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15893255" y="392841"/>
            <a:ext cx="1624033" cy="1575862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4"/>
          <p:cNvSpPr/>
          <p:nvPr/>
        </p:nvSpPr>
        <p:spPr>
          <a:xfrm>
            <a:off x="1037346" y="347485"/>
            <a:ext cx="2935802" cy="585997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79126" tIns="89539" rIns="179126" bIns="89539" anchor="ctr" anchorCtr="0">
            <a:noAutofit/>
          </a:bodyPr>
          <a:lstStyle/>
          <a:p>
            <a:pPr algn="ctr"/>
            <a:endParaRPr sz="3525">
              <a:solidFill>
                <a:schemeClr val="lt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Calibri"/>
              <a:sym typeface="Calibri"/>
            </a:endParaRPr>
          </a:p>
        </p:txBody>
      </p:sp>
      <p:sp>
        <p:nvSpPr>
          <p:cNvPr id="122" name="Google Shape;122;p24"/>
          <p:cNvSpPr txBox="1"/>
          <p:nvPr/>
        </p:nvSpPr>
        <p:spPr>
          <a:xfrm>
            <a:off x="518940" y="262669"/>
            <a:ext cx="12282660" cy="904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9126" tIns="89539" rIns="179126" bIns="89539" anchor="t" anchorCtr="0">
            <a:noAutofit/>
          </a:bodyPr>
          <a:lstStyle/>
          <a:p>
            <a:r>
              <a:rPr lang="zh-CN" altLang="en-US" sz="470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知识点整理：</a:t>
            </a:r>
            <a:r>
              <a:rPr lang="en-US" altLang="zh-CN" sz="470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Hierarchical</a:t>
            </a:r>
            <a:r>
              <a:rPr lang="zh-CN" altLang="en-US" sz="470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470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Clustering</a:t>
            </a:r>
            <a:endParaRPr lang="en-US" altLang="zh-CN" sz="4700" dirty="0">
              <a:solidFill>
                <a:srgbClr val="595959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1244" y="1968703"/>
            <a:ext cx="15114027" cy="7432483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24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15893255" y="392841"/>
            <a:ext cx="1624033" cy="1575862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4"/>
          <p:cNvSpPr/>
          <p:nvPr/>
        </p:nvSpPr>
        <p:spPr>
          <a:xfrm>
            <a:off x="1037346" y="347485"/>
            <a:ext cx="2935802" cy="585997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79126" tIns="89539" rIns="179126" bIns="89539" anchor="ctr" anchorCtr="0">
            <a:noAutofit/>
          </a:bodyPr>
          <a:lstStyle/>
          <a:p>
            <a:pPr algn="ctr"/>
            <a:endParaRPr sz="3525">
              <a:solidFill>
                <a:schemeClr val="lt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Calibri"/>
              <a:sym typeface="Calibri"/>
            </a:endParaRPr>
          </a:p>
        </p:txBody>
      </p:sp>
      <p:sp>
        <p:nvSpPr>
          <p:cNvPr id="122" name="Google Shape;122;p24"/>
          <p:cNvSpPr txBox="1"/>
          <p:nvPr/>
        </p:nvSpPr>
        <p:spPr>
          <a:xfrm>
            <a:off x="518940" y="262669"/>
            <a:ext cx="12282660" cy="904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9126" tIns="89539" rIns="179126" bIns="89539" anchor="t" anchorCtr="0">
            <a:noAutofit/>
          </a:bodyPr>
          <a:lstStyle/>
          <a:p>
            <a:r>
              <a:rPr lang="zh-CN" altLang="en-US" sz="470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知识点整理：</a:t>
            </a:r>
            <a:r>
              <a:rPr lang="en-US" altLang="zh-CN" sz="470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Hierarchical</a:t>
            </a:r>
            <a:r>
              <a:rPr lang="zh-CN" altLang="en-US" sz="470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470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Clustering</a:t>
            </a:r>
            <a:endParaRPr lang="en-US" altLang="zh-CN" sz="4700" dirty="0">
              <a:solidFill>
                <a:srgbClr val="595959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aphicFrame>
        <p:nvGraphicFramePr>
          <p:cNvPr id="8" name="Object 5"/>
          <p:cNvGraphicFramePr>
            <a:graphicFrameLocks noChangeAspect="1"/>
          </p:cNvGraphicFramePr>
          <p:nvPr/>
        </p:nvGraphicFramePr>
        <p:xfrm>
          <a:off x="4628123" y="2761732"/>
          <a:ext cx="3600450" cy="2330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5" name="Equation" r:id="rId2" imgW="1765300" imgH="1143000" progId="Equation.3">
                  <p:embed/>
                </p:oleObj>
              </mc:Choice>
              <mc:Fallback>
                <p:oleObj name="Equation" r:id="rId2" imgW="1765300" imgH="11430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28123" y="2761732"/>
                        <a:ext cx="3600450" cy="2330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 Box 14"/>
          <p:cNvSpPr txBox="1">
            <a:spLocks noChangeArrowheads="1"/>
          </p:cNvSpPr>
          <p:nvPr/>
        </p:nvSpPr>
        <p:spPr bwMode="auto">
          <a:xfrm>
            <a:off x="4159810" y="2795069"/>
            <a:ext cx="35298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Tahoma" panose="020B0804030504040204" pitchFamily="34" charset="0"/>
                <a:ea typeface="PMingLiU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Tahoma" panose="020B0804030504040204" pitchFamily="34" charset="0"/>
                <a:ea typeface="PMingLiU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Tahoma" panose="020B0804030504040204" pitchFamily="34" charset="0"/>
                <a:ea typeface="PMingLiU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Tahoma" panose="020B0804030504040204" pitchFamily="34" charset="0"/>
                <a:ea typeface="PMingLiU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Tahoma" panose="020B0804030504040204" pitchFamily="34" charset="0"/>
                <a:ea typeface="PMingLiU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804030504040204" pitchFamily="34" charset="0"/>
                <a:ea typeface="PMingLiU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804030504040204" pitchFamily="34" charset="0"/>
                <a:ea typeface="PMingLiU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804030504040204" pitchFamily="34" charset="0"/>
                <a:ea typeface="PMingLiU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804030504040204" pitchFamily="34" charset="0"/>
                <a:ea typeface="PMingLiU" pitchFamily="18" charset="-12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TW" sz="2400">
                <a:solidFill>
                  <a:srgbClr val="000000"/>
                </a:solidFill>
              </a:rPr>
              <a:t>1</a:t>
            </a:r>
            <a:endParaRPr lang="en-US" altLang="zh-TW" sz="2400">
              <a:solidFill>
                <a:srgbClr val="000000"/>
              </a:solidFill>
            </a:endParaRPr>
          </a:p>
        </p:txBody>
      </p:sp>
      <p:sp>
        <p:nvSpPr>
          <p:cNvPr id="10" name="Text Box 15"/>
          <p:cNvSpPr txBox="1">
            <a:spLocks noChangeArrowheads="1"/>
          </p:cNvSpPr>
          <p:nvPr/>
        </p:nvSpPr>
        <p:spPr bwMode="auto">
          <a:xfrm>
            <a:off x="4172510" y="3249094"/>
            <a:ext cx="35298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Tahoma" panose="020B0804030504040204" pitchFamily="34" charset="0"/>
                <a:ea typeface="PMingLiU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Tahoma" panose="020B0804030504040204" pitchFamily="34" charset="0"/>
                <a:ea typeface="PMingLiU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Tahoma" panose="020B0804030504040204" pitchFamily="34" charset="0"/>
                <a:ea typeface="PMingLiU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Tahoma" panose="020B0804030504040204" pitchFamily="34" charset="0"/>
                <a:ea typeface="PMingLiU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Tahoma" panose="020B0804030504040204" pitchFamily="34" charset="0"/>
                <a:ea typeface="PMingLiU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804030504040204" pitchFamily="34" charset="0"/>
                <a:ea typeface="PMingLiU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804030504040204" pitchFamily="34" charset="0"/>
                <a:ea typeface="PMingLiU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804030504040204" pitchFamily="34" charset="0"/>
                <a:ea typeface="PMingLiU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804030504040204" pitchFamily="34" charset="0"/>
                <a:ea typeface="PMingLiU" pitchFamily="18" charset="-12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TW" sz="2400">
                <a:solidFill>
                  <a:srgbClr val="000000"/>
                </a:solidFill>
              </a:rPr>
              <a:t>2</a:t>
            </a:r>
            <a:endParaRPr lang="en-US" altLang="zh-TW" sz="2400">
              <a:solidFill>
                <a:srgbClr val="000000"/>
              </a:solidFill>
            </a:endParaRPr>
          </a:p>
        </p:txBody>
      </p:sp>
      <p:sp>
        <p:nvSpPr>
          <p:cNvPr id="11" name="Text Box 16"/>
          <p:cNvSpPr txBox="1">
            <a:spLocks noChangeArrowheads="1"/>
          </p:cNvSpPr>
          <p:nvPr/>
        </p:nvSpPr>
        <p:spPr bwMode="auto">
          <a:xfrm>
            <a:off x="4180448" y="3753919"/>
            <a:ext cx="35298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Tahoma" panose="020B0804030504040204" pitchFamily="34" charset="0"/>
                <a:ea typeface="PMingLiU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Tahoma" panose="020B0804030504040204" pitchFamily="34" charset="0"/>
                <a:ea typeface="PMingLiU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Tahoma" panose="020B0804030504040204" pitchFamily="34" charset="0"/>
                <a:ea typeface="PMingLiU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Tahoma" panose="020B0804030504040204" pitchFamily="34" charset="0"/>
                <a:ea typeface="PMingLiU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Tahoma" panose="020B0804030504040204" pitchFamily="34" charset="0"/>
                <a:ea typeface="PMingLiU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804030504040204" pitchFamily="34" charset="0"/>
                <a:ea typeface="PMingLiU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804030504040204" pitchFamily="34" charset="0"/>
                <a:ea typeface="PMingLiU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804030504040204" pitchFamily="34" charset="0"/>
                <a:ea typeface="PMingLiU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804030504040204" pitchFamily="34" charset="0"/>
                <a:ea typeface="PMingLiU" pitchFamily="18" charset="-12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TW" sz="2400">
                <a:solidFill>
                  <a:srgbClr val="000000"/>
                </a:solidFill>
              </a:rPr>
              <a:t>3</a:t>
            </a:r>
            <a:endParaRPr lang="en-US" altLang="zh-TW" sz="2400">
              <a:solidFill>
                <a:srgbClr val="000000"/>
              </a:solidFill>
            </a:endParaRPr>
          </a:p>
        </p:txBody>
      </p:sp>
      <p:sp>
        <p:nvSpPr>
          <p:cNvPr id="12" name="Text Box 17"/>
          <p:cNvSpPr txBox="1">
            <a:spLocks noChangeArrowheads="1"/>
          </p:cNvSpPr>
          <p:nvPr/>
        </p:nvSpPr>
        <p:spPr bwMode="auto">
          <a:xfrm>
            <a:off x="4196323" y="4225407"/>
            <a:ext cx="35298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Tahoma" panose="020B0804030504040204" pitchFamily="34" charset="0"/>
                <a:ea typeface="PMingLiU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Tahoma" panose="020B0804030504040204" pitchFamily="34" charset="0"/>
                <a:ea typeface="PMingLiU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Tahoma" panose="020B0804030504040204" pitchFamily="34" charset="0"/>
                <a:ea typeface="PMingLiU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Tahoma" panose="020B0804030504040204" pitchFamily="34" charset="0"/>
                <a:ea typeface="PMingLiU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Tahoma" panose="020B0804030504040204" pitchFamily="34" charset="0"/>
                <a:ea typeface="PMingLiU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804030504040204" pitchFamily="34" charset="0"/>
                <a:ea typeface="PMingLiU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804030504040204" pitchFamily="34" charset="0"/>
                <a:ea typeface="PMingLiU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804030504040204" pitchFamily="34" charset="0"/>
                <a:ea typeface="PMingLiU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804030504040204" pitchFamily="34" charset="0"/>
                <a:ea typeface="PMingLiU" pitchFamily="18" charset="-12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TW" sz="2400">
                <a:solidFill>
                  <a:srgbClr val="000000"/>
                </a:solidFill>
              </a:rPr>
              <a:t>4</a:t>
            </a:r>
            <a:endParaRPr lang="en-US" altLang="zh-TW" sz="2400">
              <a:solidFill>
                <a:srgbClr val="000000"/>
              </a:solidFill>
            </a:endParaRPr>
          </a:p>
        </p:txBody>
      </p:sp>
      <p:sp>
        <p:nvSpPr>
          <p:cNvPr id="13" name="Text Box 18"/>
          <p:cNvSpPr txBox="1">
            <a:spLocks noChangeArrowheads="1"/>
          </p:cNvSpPr>
          <p:nvPr/>
        </p:nvSpPr>
        <p:spPr bwMode="auto">
          <a:xfrm>
            <a:off x="4189973" y="4649269"/>
            <a:ext cx="35298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Tahoma" panose="020B0804030504040204" pitchFamily="34" charset="0"/>
                <a:ea typeface="PMingLiU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Tahoma" panose="020B0804030504040204" pitchFamily="34" charset="0"/>
                <a:ea typeface="PMingLiU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Tahoma" panose="020B0804030504040204" pitchFamily="34" charset="0"/>
                <a:ea typeface="PMingLiU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Tahoma" panose="020B0804030504040204" pitchFamily="34" charset="0"/>
                <a:ea typeface="PMingLiU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Tahoma" panose="020B0804030504040204" pitchFamily="34" charset="0"/>
                <a:ea typeface="PMingLiU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804030504040204" pitchFamily="34" charset="0"/>
                <a:ea typeface="PMingLiU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804030504040204" pitchFamily="34" charset="0"/>
                <a:ea typeface="PMingLiU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804030504040204" pitchFamily="34" charset="0"/>
                <a:ea typeface="PMingLiU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804030504040204" pitchFamily="34" charset="0"/>
                <a:ea typeface="PMingLiU" pitchFamily="18" charset="-12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TW" sz="2400">
                <a:solidFill>
                  <a:srgbClr val="000000"/>
                </a:solidFill>
              </a:rPr>
              <a:t>5</a:t>
            </a:r>
            <a:endParaRPr lang="en-US" altLang="zh-TW" sz="2400">
              <a:solidFill>
                <a:srgbClr val="000000"/>
              </a:solidFill>
            </a:endParaRPr>
          </a:p>
        </p:txBody>
      </p:sp>
      <p:sp>
        <p:nvSpPr>
          <p:cNvPr id="14" name="Text Box 19"/>
          <p:cNvSpPr txBox="1">
            <a:spLocks noChangeArrowheads="1"/>
          </p:cNvSpPr>
          <p:nvPr/>
        </p:nvSpPr>
        <p:spPr bwMode="auto">
          <a:xfrm>
            <a:off x="4901173" y="2456932"/>
            <a:ext cx="35298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Tahoma" panose="020B0804030504040204" pitchFamily="34" charset="0"/>
                <a:ea typeface="PMingLiU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Tahoma" panose="020B0804030504040204" pitchFamily="34" charset="0"/>
                <a:ea typeface="PMingLiU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Tahoma" panose="020B0804030504040204" pitchFamily="34" charset="0"/>
                <a:ea typeface="PMingLiU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Tahoma" panose="020B0804030504040204" pitchFamily="34" charset="0"/>
                <a:ea typeface="PMingLiU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Tahoma" panose="020B0804030504040204" pitchFamily="34" charset="0"/>
                <a:ea typeface="PMingLiU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804030504040204" pitchFamily="34" charset="0"/>
                <a:ea typeface="PMingLiU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804030504040204" pitchFamily="34" charset="0"/>
                <a:ea typeface="PMingLiU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804030504040204" pitchFamily="34" charset="0"/>
                <a:ea typeface="PMingLiU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804030504040204" pitchFamily="34" charset="0"/>
                <a:ea typeface="PMingLiU" pitchFamily="18" charset="-12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TW" sz="2400">
                <a:solidFill>
                  <a:srgbClr val="000000"/>
                </a:solidFill>
              </a:rPr>
              <a:t>1</a:t>
            </a:r>
            <a:endParaRPr lang="en-US" altLang="zh-TW" sz="2400">
              <a:solidFill>
                <a:srgbClr val="000000"/>
              </a:solidFill>
            </a:endParaRPr>
          </a:p>
        </p:txBody>
      </p:sp>
      <p:sp>
        <p:nvSpPr>
          <p:cNvPr id="15" name="Text Box 20"/>
          <p:cNvSpPr txBox="1">
            <a:spLocks noChangeArrowheads="1"/>
          </p:cNvSpPr>
          <p:nvPr/>
        </p:nvSpPr>
        <p:spPr bwMode="auto">
          <a:xfrm>
            <a:off x="5636185" y="2472807"/>
            <a:ext cx="35298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Tahoma" panose="020B0804030504040204" pitchFamily="34" charset="0"/>
                <a:ea typeface="PMingLiU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Tahoma" panose="020B0804030504040204" pitchFamily="34" charset="0"/>
                <a:ea typeface="PMingLiU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Tahoma" panose="020B0804030504040204" pitchFamily="34" charset="0"/>
                <a:ea typeface="PMingLiU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Tahoma" panose="020B0804030504040204" pitchFamily="34" charset="0"/>
                <a:ea typeface="PMingLiU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Tahoma" panose="020B0804030504040204" pitchFamily="34" charset="0"/>
                <a:ea typeface="PMingLiU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804030504040204" pitchFamily="34" charset="0"/>
                <a:ea typeface="PMingLiU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804030504040204" pitchFamily="34" charset="0"/>
                <a:ea typeface="PMingLiU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804030504040204" pitchFamily="34" charset="0"/>
                <a:ea typeface="PMingLiU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804030504040204" pitchFamily="34" charset="0"/>
                <a:ea typeface="PMingLiU" pitchFamily="18" charset="-12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TW" sz="2400">
                <a:solidFill>
                  <a:srgbClr val="000000"/>
                </a:solidFill>
              </a:rPr>
              <a:t>2</a:t>
            </a:r>
            <a:endParaRPr lang="en-US" altLang="zh-TW" sz="2400">
              <a:solidFill>
                <a:srgbClr val="000000"/>
              </a:solidFill>
            </a:endParaRPr>
          </a:p>
        </p:txBody>
      </p:sp>
      <p:sp>
        <p:nvSpPr>
          <p:cNvPr id="16" name="Text Box 21"/>
          <p:cNvSpPr txBox="1">
            <a:spLocks noChangeArrowheads="1"/>
          </p:cNvSpPr>
          <p:nvPr/>
        </p:nvSpPr>
        <p:spPr bwMode="auto">
          <a:xfrm>
            <a:off x="6301348" y="2472807"/>
            <a:ext cx="35298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Tahoma" panose="020B0804030504040204" pitchFamily="34" charset="0"/>
                <a:ea typeface="PMingLiU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Tahoma" panose="020B0804030504040204" pitchFamily="34" charset="0"/>
                <a:ea typeface="PMingLiU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Tahoma" panose="020B0804030504040204" pitchFamily="34" charset="0"/>
                <a:ea typeface="PMingLiU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Tahoma" panose="020B0804030504040204" pitchFamily="34" charset="0"/>
                <a:ea typeface="PMingLiU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Tahoma" panose="020B0804030504040204" pitchFamily="34" charset="0"/>
                <a:ea typeface="PMingLiU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804030504040204" pitchFamily="34" charset="0"/>
                <a:ea typeface="PMingLiU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804030504040204" pitchFamily="34" charset="0"/>
                <a:ea typeface="PMingLiU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804030504040204" pitchFamily="34" charset="0"/>
                <a:ea typeface="PMingLiU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804030504040204" pitchFamily="34" charset="0"/>
                <a:ea typeface="PMingLiU" pitchFamily="18" charset="-12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TW" sz="2400">
                <a:solidFill>
                  <a:srgbClr val="000000"/>
                </a:solidFill>
              </a:rPr>
              <a:t>3</a:t>
            </a:r>
            <a:endParaRPr lang="en-US" altLang="zh-TW" sz="2400">
              <a:solidFill>
                <a:srgbClr val="000000"/>
              </a:solidFill>
            </a:endParaRPr>
          </a:p>
        </p:txBody>
      </p:sp>
      <p:sp>
        <p:nvSpPr>
          <p:cNvPr id="17" name="Text Box 22"/>
          <p:cNvSpPr txBox="1">
            <a:spLocks noChangeArrowheads="1"/>
          </p:cNvSpPr>
          <p:nvPr/>
        </p:nvSpPr>
        <p:spPr bwMode="auto">
          <a:xfrm>
            <a:off x="6964923" y="2488682"/>
            <a:ext cx="35298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Tahoma" panose="020B0804030504040204" pitchFamily="34" charset="0"/>
                <a:ea typeface="PMingLiU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Tahoma" panose="020B0804030504040204" pitchFamily="34" charset="0"/>
                <a:ea typeface="PMingLiU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Tahoma" panose="020B0804030504040204" pitchFamily="34" charset="0"/>
                <a:ea typeface="PMingLiU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Tahoma" panose="020B0804030504040204" pitchFamily="34" charset="0"/>
                <a:ea typeface="PMingLiU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Tahoma" panose="020B0804030504040204" pitchFamily="34" charset="0"/>
                <a:ea typeface="PMingLiU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804030504040204" pitchFamily="34" charset="0"/>
                <a:ea typeface="PMingLiU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804030504040204" pitchFamily="34" charset="0"/>
                <a:ea typeface="PMingLiU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804030504040204" pitchFamily="34" charset="0"/>
                <a:ea typeface="PMingLiU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804030504040204" pitchFamily="34" charset="0"/>
                <a:ea typeface="PMingLiU" pitchFamily="18" charset="-12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TW" sz="2400">
                <a:solidFill>
                  <a:srgbClr val="000000"/>
                </a:solidFill>
              </a:rPr>
              <a:t>4</a:t>
            </a:r>
            <a:endParaRPr lang="en-US" altLang="zh-TW" sz="2400">
              <a:solidFill>
                <a:srgbClr val="000000"/>
              </a:solidFill>
            </a:endParaRPr>
          </a:p>
        </p:txBody>
      </p:sp>
      <p:sp>
        <p:nvSpPr>
          <p:cNvPr id="18" name="Text Box 23"/>
          <p:cNvSpPr txBox="1">
            <a:spLocks noChangeArrowheads="1"/>
          </p:cNvSpPr>
          <p:nvPr/>
        </p:nvSpPr>
        <p:spPr bwMode="auto">
          <a:xfrm>
            <a:off x="7588810" y="2488682"/>
            <a:ext cx="35298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Tahoma" panose="020B0804030504040204" pitchFamily="34" charset="0"/>
                <a:ea typeface="PMingLiU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Tahoma" panose="020B0804030504040204" pitchFamily="34" charset="0"/>
                <a:ea typeface="PMingLiU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Tahoma" panose="020B0804030504040204" pitchFamily="34" charset="0"/>
                <a:ea typeface="PMingLiU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Tahoma" panose="020B0804030504040204" pitchFamily="34" charset="0"/>
                <a:ea typeface="PMingLiU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Tahoma" panose="020B0804030504040204" pitchFamily="34" charset="0"/>
                <a:ea typeface="PMingLiU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804030504040204" pitchFamily="34" charset="0"/>
                <a:ea typeface="PMingLiU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804030504040204" pitchFamily="34" charset="0"/>
                <a:ea typeface="PMingLiU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804030504040204" pitchFamily="34" charset="0"/>
                <a:ea typeface="PMingLiU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804030504040204" pitchFamily="34" charset="0"/>
                <a:ea typeface="PMingLiU" pitchFamily="18" charset="-12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TW" sz="2400">
                <a:solidFill>
                  <a:srgbClr val="000000"/>
                </a:solidFill>
              </a:rPr>
              <a:t>5</a:t>
            </a:r>
            <a:endParaRPr lang="en-US" altLang="zh-TW" sz="2400">
              <a:solidFill>
                <a:srgbClr val="000000"/>
              </a:solidFill>
            </a:endParaRPr>
          </a:p>
        </p:txBody>
      </p:sp>
      <p:grpSp>
        <p:nvGrpSpPr>
          <p:cNvPr id="19" name="Group 70"/>
          <p:cNvGrpSpPr/>
          <p:nvPr/>
        </p:nvGrpSpPr>
        <p:grpSpPr bwMode="auto">
          <a:xfrm>
            <a:off x="8606398" y="2706169"/>
            <a:ext cx="3438525" cy="2349500"/>
            <a:chOff x="3027" y="1354"/>
            <a:chExt cx="2166" cy="1480"/>
          </a:xfrm>
        </p:grpSpPr>
        <p:graphicFrame>
          <p:nvGraphicFramePr>
            <p:cNvPr id="20" name="Object 11"/>
            <p:cNvGraphicFramePr>
              <a:graphicFrameLocks noChangeAspect="1"/>
            </p:cNvGraphicFramePr>
            <p:nvPr/>
          </p:nvGraphicFramePr>
          <p:xfrm>
            <a:off x="3424" y="1631"/>
            <a:ext cx="1769" cy="117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46" name="Equation" r:id="rId4" imgW="1371600" imgH="914400" progId="Equation.3">
                    <p:embed/>
                  </p:oleObj>
                </mc:Choice>
                <mc:Fallback>
                  <p:oleObj name="Equation" r:id="rId4" imgW="1371600" imgH="914400" progId="Equation.3">
                    <p:embed/>
                    <p:pic>
                      <p:nvPicPr>
                        <p:cNvPr id="0" name="Object 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24" y="1631"/>
                          <a:ext cx="1769" cy="117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1" name="Text Box 25"/>
            <p:cNvSpPr txBox="1">
              <a:spLocks noChangeArrowheads="1"/>
            </p:cNvSpPr>
            <p:nvPr/>
          </p:nvSpPr>
          <p:spPr bwMode="auto">
            <a:xfrm>
              <a:off x="3027" y="1661"/>
              <a:ext cx="478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TW" sz="2400" dirty="0">
                  <a:solidFill>
                    <a:srgbClr val="000000"/>
                  </a:solidFill>
                </a:rPr>
                <a:t>(12)</a:t>
              </a:r>
              <a:endParaRPr lang="en-US" altLang="zh-TW" sz="2400" dirty="0">
                <a:solidFill>
                  <a:srgbClr val="000000"/>
                </a:solidFill>
              </a:endParaRPr>
            </a:p>
          </p:txBody>
        </p:sp>
        <p:sp>
          <p:nvSpPr>
            <p:cNvPr id="22" name="Text Box 26"/>
            <p:cNvSpPr txBox="1">
              <a:spLocks noChangeArrowheads="1"/>
            </p:cNvSpPr>
            <p:nvPr/>
          </p:nvSpPr>
          <p:spPr bwMode="auto">
            <a:xfrm>
              <a:off x="3112" y="1979"/>
              <a:ext cx="222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TW" sz="2400">
                  <a:solidFill>
                    <a:srgbClr val="000000"/>
                  </a:solidFill>
                </a:rPr>
                <a:t>3</a:t>
              </a:r>
              <a:endParaRPr lang="en-US" altLang="zh-TW" sz="2400">
                <a:solidFill>
                  <a:srgbClr val="000000"/>
                </a:solidFill>
              </a:endParaRPr>
            </a:p>
          </p:txBody>
        </p:sp>
        <p:sp>
          <p:nvSpPr>
            <p:cNvPr id="23" name="Text Box 27"/>
            <p:cNvSpPr txBox="1">
              <a:spLocks noChangeArrowheads="1"/>
            </p:cNvSpPr>
            <p:nvPr/>
          </p:nvSpPr>
          <p:spPr bwMode="auto">
            <a:xfrm>
              <a:off x="3122" y="2276"/>
              <a:ext cx="222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TW" sz="2400">
                  <a:solidFill>
                    <a:srgbClr val="000000"/>
                  </a:solidFill>
                </a:rPr>
                <a:t>4</a:t>
              </a:r>
              <a:endParaRPr lang="en-US" altLang="zh-TW" sz="2400">
                <a:solidFill>
                  <a:srgbClr val="000000"/>
                </a:solidFill>
              </a:endParaRPr>
            </a:p>
          </p:txBody>
        </p:sp>
        <p:sp>
          <p:nvSpPr>
            <p:cNvPr id="24" name="Text Box 28"/>
            <p:cNvSpPr txBox="1">
              <a:spLocks noChangeArrowheads="1"/>
            </p:cNvSpPr>
            <p:nvPr/>
          </p:nvSpPr>
          <p:spPr bwMode="auto">
            <a:xfrm>
              <a:off x="3118" y="2543"/>
              <a:ext cx="222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TW" sz="2400">
                  <a:solidFill>
                    <a:srgbClr val="000000"/>
                  </a:solidFill>
                </a:rPr>
                <a:t>5</a:t>
              </a:r>
              <a:endParaRPr lang="en-US" altLang="zh-TW" sz="2400">
                <a:solidFill>
                  <a:srgbClr val="000000"/>
                </a:solidFill>
              </a:endParaRPr>
            </a:p>
          </p:txBody>
        </p:sp>
        <p:sp>
          <p:nvSpPr>
            <p:cNvPr id="25" name="Text Box 30"/>
            <p:cNvSpPr txBox="1">
              <a:spLocks noChangeArrowheads="1"/>
            </p:cNvSpPr>
            <p:nvPr/>
          </p:nvSpPr>
          <p:spPr bwMode="auto">
            <a:xfrm>
              <a:off x="3470" y="1354"/>
              <a:ext cx="478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TW" sz="2400">
                  <a:solidFill>
                    <a:srgbClr val="000000"/>
                  </a:solidFill>
                </a:rPr>
                <a:t>(12)</a:t>
              </a:r>
              <a:endParaRPr lang="en-US" altLang="zh-TW" sz="2400">
                <a:solidFill>
                  <a:srgbClr val="000000"/>
                </a:solidFill>
              </a:endParaRPr>
            </a:p>
          </p:txBody>
        </p:sp>
        <p:sp>
          <p:nvSpPr>
            <p:cNvPr id="26" name="Text Box 31"/>
            <p:cNvSpPr txBox="1">
              <a:spLocks noChangeArrowheads="1"/>
            </p:cNvSpPr>
            <p:nvPr/>
          </p:nvSpPr>
          <p:spPr bwMode="auto">
            <a:xfrm>
              <a:off x="3989" y="1354"/>
              <a:ext cx="222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TW" sz="2400">
                  <a:solidFill>
                    <a:srgbClr val="000000"/>
                  </a:solidFill>
                </a:rPr>
                <a:t>3</a:t>
              </a:r>
              <a:endParaRPr lang="en-US" altLang="zh-TW" sz="2400">
                <a:solidFill>
                  <a:srgbClr val="000000"/>
                </a:solidFill>
              </a:endParaRPr>
            </a:p>
          </p:txBody>
        </p:sp>
        <p:sp>
          <p:nvSpPr>
            <p:cNvPr id="27" name="Text Box 32"/>
            <p:cNvSpPr txBox="1">
              <a:spLocks noChangeArrowheads="1"/>
            </p:cNvSpPr>
            <p:nvPr/>
          </p:nvSpPr>
          <p:spPr bwMode="auto">
            <a:xfrm>
              <a:off x="4407" y="1364"/>
              <a:ext cx="222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TW" sz="2400">
                  <a:solidFill>
                    <a:srgbClr val="000000"/>
                  </a:solidFill>
                </a:rPr>
                <a:t>4</a:t>
              </a:r>
              <a:endParaRPr lang="en-US" altLang="zh-TW" sz="2400">
                <a:solidFill>
                  <a:srgbClr val="000000"/>
                </a:solidFill>
              </a:endParaRPr>
            </a:p>
          </p:txBody>
        </p:sp>
        <p:sp>
          <p:nvSpPr>
            <p:cNvPr id="28" name="Text Box 33"/>
            <p:cNvSpPr txBox="1">
              <a:spLocks noChangeArrowheads="1"/>
            </p:cNvSpPr>
            <p:nvPr/>
          </p:nvSpPr>
          <p:spPr bwMode="auto">
            <a:xfrm>
              <a:off x="4800" y="1364"/>
              <a:ext cx="222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TW" sz="2400">
                  <a:solidFill>
                    <a:srgbClr val="000000"/>
                  </a:solidFill>
                </a:rPr>
                <a:t>5</a:t>
              </a:r>
              <a:endParaRPr lang="en-US" altLang="zh-TW" sz="2400">
                <a:solidFill>
                  <a:srgbClr val="000000"/>
                </a:solidFill>
              </a:endParaRPr>
            </a:p>
          </p:txBody>
        </p:sp>
      </p:grpSp>
      <p:grpSp>
        <p:nvGrpSpPr>
          <p:cNvPr id="29" name="Group 73"/>
          <p:cNvGrpSpPr/>
          <p:nvPr/>
        </p:nvGrpSpPr>
        <p:grpSpPr bwMode="auto">
          <a:xfrm>
            <a:off x="4003114" y="6787536"/>
            <a:ext cx="8481549" cy="3030420"/>
            <a:chOff x="125" y="2858"/>
            <a:chExt cx="2891" cy="1513"/>
          </a:xfrm>
        </p:grpSpPr>
        <p:sp>
          <p:nvSpPr>
            <p:cNvPr id="30" name="Rectangle 34"/>
            <p:cNvSpPr>
              <a:spLocks noChangeArrowheads="1"/>
            </p:cNvSpPr>
            <p:nvPr/>
          </p:nvSpPr>
          <p:spPr bwMode="auto">
            <a:xfrm>
              <a:off x="259" y="2886"/>
              <a:ext cx="2757" cy="1434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kumimoji="1" lang="en-US" sz="2400">
                <a:solidFill>
                  <a:srgbClr val="000000"/>
                </a:solidFill>
              </a:endParaRPr>
            </a:p>
          </p:txBody>
        </p:sp>
        <p:sp>
          <p:nvSpPr>
            <p:cNvPr id="31" name="Line 41"/>
            <p:cNvSpPr>
              <a:spLocks noChangeShapeType="1"/>
            </p:cNvSpPr>
            <p:nvPr/>
          </p:nvSpPr>
          <p:spPr bwMode="auto">
            <a:xfrm>
              <a:off x="418" y="3990"/>
              <a:ext cx="208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kumimoji="1" lang="en-US" sz="2400">
                <a:solidFill>
                  <a:srgbClr val="000000"/>
                </a:solidFill>
              </a:endParaRPr>
            </a:p>
          </p:txBody>
        </p:sp>
        <p:sp>
          <p:nvSpPr>
            <p:cNvPr id="32" name="Line 48"/>
            <p:cNvSpPr>
              <a:spLocks noChangeShapeType="1"/>
            </p:cNvSpPr>
            <p:nvPr/>
          </p:nvSpPr>
          <p:spPr bwMode="auto">
            <a:xfrm>
              <a:off x="2504" y="3945"/>
              <a:ext cx="0" cy="4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kumimoji="1" lang="en-US" sz="2400">
                <a:solidFill>
                  <a:srgbClr val="000000"/>
                </a:solidFill>
              </a:endParaRPr>
            </a:p>
          </p:txBody>
        </p:sp>
        <p:sp>
          <p:nvSpPr>
            <p:cNvPr id="33" name="Line 49"/>
            <p:cNvSpPr>
              <a:spLocks noChangeShapeType="1"/>
            </p:cNvSpPr>
            <p:nvPr/>
          </p:nvSpPr>
          <p:spPr bwMode="auto">
            <a:xfrm>
              <a:off x="1779" y="3945"/>
              <a:ext cx="0" cy="4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kumimoji="1" lang="en-US" sz="2400">
                <a:solidFill>
                  <a:srgbClr val="000000"/>
                </a:solidFill>
              </a:endParaRPr>
            </a:p>
          </p:txBody>
        </p:sp>
        <p:sp>
          <p:nvSpPr>
            <p:cNvPr id="34" name="Line 50"/>
            <p:cNvSpPr>
              <a:spLocks noChangeShapeType="1"/>
            </p:cNvSpPr>
            <p:nvPr/>
          </p:nvSpPr>
          <p:spPr bwMode="auto">
            <a:xfrm>
              <a:off x="2142" y="3945"/>
              <a:ext cx="0" cy="4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kumimoji="1" lang="en-US" sz="2400">
                <a:solidFill>
                  <a:srgbClr val="000000"/>
                </a:solidFill>
              </a:endParaRPr>
            </a:p>
          </p:txBody>
        </p:sp>
        <p:sp>
          <p:nvSpPr>
            <p:cNvPr id="35" name="Line 51"/>
            <p:cNvSpPr>
              <a:spLocks noChangeShapeType="1"/>
            </p:cNvSpPr>
            <p:nvPr/>
          </p:nvSpPr>
          <p:spPr bwMode="auto">
            <a:xfrm>
              <a:off x="1416" y="3945"/>
              <a:ext cx="0" cy="4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kumimoji="1" lang="en-US" sz="2400">
                <a:solidFill>
                  <a:srgbClr val="000000"/>
                </a:solidFill>
              </a:endParaRPr>
            </a:p>
          </p:txBody>
        </p:sp>
        <p:sp>
          <p:nvSpPr>
            <p:cNvPr id="36" name="Line 52"/>
            <p:cNvSpPr>
              <a:spLocks noChangeShapeType="1"/>
            </p:cNvSpPr>
            <p:nvPr/>
          </p:nvSpPr>
          <p:spPr bwMode="auto">
            <a:xfrm>
              <a:off x="1053" y="3945"/>
              <a:ext cx="0" cy="4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kumimoji="1" lang="en-US" sz="2400">
                <a:solidFill>
                  <a:srgbClr val="000000"/>
                </a:solidFill>
              </a:endParaRPr>
            </a:p>
          </p:txBody>
        </p:sp>
        <p:sp>
          <p:nvSpPr>
            <p:cNvPr id="37" name="Line 53"/>
            <p:cNvSpPr>
              <a:spLocks noChangeShapeType="1"/>
            </p:cNvSpPr>
            <p:nvPr/>
          </p:nvSpPr>
          <p:spPr bwMode="auto">
            <a:xfrm>
              <a:off x="690" y="3945"/>
              <a:ext cx="0" cy="4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kumimoji="1" lang="en-US" sz="2400">
                <a:solidFill>
                  <a:srgbClr val="000000"/>
                </a:solidFill>
              </a:endParaRPr>
            </a:p>
          </p:txBody>
        </p:sp>
        <p:sp>
          <p:nvSpPr>
            <p:cNvPr id="38" name="Text Box 55"/>
            <p:cNvSpPr txBox="1">
              <a:spLocks noChangeArrowheads="1"/>
            </p:cNvSpPr>
            <p:nvPr/>
          </p:nvSpPr>
          <p:spPr bwMode="auto">
            <a:xfrm>
              <a:off x="2400" y="3986"/>
              <a:ext cx="222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TW" sz="2400">
                  <a:solidFill>
                    <a:srgbClr val="000000"/>
                  </a:solidFill>
                </a:rPr>
                <a:t>0</a:t>
              </a:r>
              <a:endParaRPr lang="en-US" altLang="zh-TW" sz="2400">
                <a:solidFill>
                  <a:srgbClr val="000000"/>
                </a:solidFill>
              </a:endParaRPr>
            </a:p>
          </p:txBody>
        </p:sp>
        <p:sp>
          <p:nvSpPr>
            <p:cNvPr id="39" name="Text Box 56"/>
            <p:cNvSpPr txBox="1">
              <a:spLocks noChangeArrowheads="1"/>
            </p:cNvSpPr>
            <p:nvPr/>
          </p:nvSpPr>
          <p:spPr bwMode="auto">
            <a:xfrm>
              <a:off x="1995" y="3975"/>
              <a:ext cx="387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TW" sz="2400">
                  <a:solidFill>
                    <a:srgbClr val="000000"/>
                  </a:solidFill>
                </a:rPr>
                <a:t>1.0</a:t>
              </a:r>
              <a:endParaRPr lang="en-US" altLang="zh-TW" sz="2400">
                <a:solidFill>
                  <a:srgbClr val="000000"/>
                </a:solidFill>
              </a:endParaRPr>
            </a:p>
          </p:txBody>
        </p:sp>
        <p:sp>
          <p:nvSpPr>
            <p:cNvPr id="40" name="Text Box 57"/>
            <p:cNvSpPr txBox="1">
              <a:spLocks noChangeArrowheads="1"/>
            </p:cNvSpPr>
            <p:nvPr/>
          </p:nvSpPr>
          <p:spPr bwMode="auto">
            <a:xfrm>
              <a:off x="1617" y="3975"/>
              <a:ext cx="387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TW" sz="2400">
                  <a:solidFill>
                    <a:srgbClr val="000000"/>
                  </a:solidFill>
                </a:rPr>
                <a:t>2.0</a:t>
              </a:r>
              <a:endParaRPr lang="en-US" altLang="zh-TW" sz="2400">
                <a:solidFill>
                  <a:srgbClr val="000000"/>
                </a:solidFill>
              </a:endParaRPr>
            </a:p>
          </p:txBody>
        </p:sp>
        <p:sp>
          <p:nvSpPr>
            <p:cNvPr id="41" name="Text Box 58"/>
            <p:cNvSpPr txBox="1">
              <a:spLocks noChangeArrowheads="1"/>
            </p:cNvSpPr>
            <p:nvPr/>
          </p:nvSpPr>
          <p:spPr bwMode="auto">
            <a:xfrm>
              <a:off x="1260" y="3970"/>
              <a:ext cx="387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TW" sz="2400">
                  <a:solidFill>
                    <a:srgbClr val="000000"/>
                  </a:solidFill>
                </a:rPr>
                <a:t>3.0</a:t>
              </a:r>
              <a:endParaRPr lang="en-US" altLang="zh-TW" sz="2400">
                <a:solidFill>
                  <a:srgbClr val="000000"/>
                </a:solidFill>
              </a:endParaRPr>
            </a:p>
          </p:txBody>
        </p:sp>
        <p:sp>
          <p:nvSpPr>
            <p:cNvPr id="42" name="Text Box 59"/>
            <p:cNvSpPr txBox="1">
              <a:spLocks noChangeArrowheads="1"/>
            </p:cNvSpPr>
            <p:nvPr/>
          </p:nvSpPr>
          <p:spPr bwMode="auto">
            <a:xfrm>
              <a:off x="916" y="3980"/>
              <a:ext cx="385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TW" sz="2400">
                  <a:solidFill>
                    <a:srgbClr val="000000"/>
                  </a:solidFill>
                </a:rPr>
                <a:t>4.0</a:t>
              </a:r>
              <a:endParaRPr lang="en-US" altLang="zh-TW" sz="2400">
                <a:solidFill>
                  <a:srgbClr val="000000"/>
                </a:solidFill>
              </a:endParaRPr>
            </a:p>
          </p:txBody>
        </p:sp>
        <p:sp>
          <p:nvSpPr>
            <p:cNvPr id="43" name="Text Box 60"/>
            <p:cNvSpPr txBox="1">
              <a:spLocks noChangeArrowheads="1"/>
            </p:cNvSpPr>
            <p:nvPr/>
          </p:nvSpPr>
          <p:spPr bwMode="auto">
            <a:xfrm>
              <a:off x="519" y="3984"/>
              <a:ext cx="387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TW" sz="2400">
                  <a:solidFill>
                    <a:srgbClr val="000000"/>
                  </a:solidFill>
                </a:rPr>
                <a:t>5.0</a:t>
              </a:r>
              <a:endParaRPr lang="en-US" altLang="zh-TW" sz="2400">
                <a:solidFill>
                  <a:srgbClr val="000000"/>
                </a:solidFill>
              </a:endParaRPr>
            </a:p>
          </p:txBody>
        </p:sp>
        <p:sp>
          <p:nvSpPr>
            <p:cNvPr id="44" name="Text Box 61"/>
            <p:cNvSpPr txBox="1">
              <a:spLocks noChangeArrowheads="1"/>
            </p:cNvSpPr>
            <p:nvPr/>
          </p:nvSpPr>
          <p:spPr bwMode="auto">
            <a:xfrm>
              <a:off x="1296" y="4138"/>
              <a:ext cx="663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TW">
                  <a:solidFill>
                    <a:srgbClr val="000000"/>
                  </a:solidFill>
                </a:rPr>
                <a:t>Distance</a:t>
              </a:r>
              <a:endParaRPr lang="en-US" altLang="zh-TW">
                <a:solidFill>
                  <a:srgbClr val="000000"/>
                </a:solidFill>
              </a:endParaRPr>
            </a:p>
          </p:txBody>
        </p:sp>
        <p:sp>
          <p:nvSpPr>
            <p:cNvPr id="45" name="Text Box 69"/>
            <p:cNvSpPr txBox="1">
              <a:spLocks noChangeArrowheads="1"/>
            </p:cNvSpPr>
            <p:nvPr/>
          </p:nvSpPr>
          <p:spPr bwMode="auto">
            <a:xfrm>
              <a:off x="125" y="2858"/>
              <a:ext cx="1176" cy="291"/>
            </a:xfrm>
            <a:prstGeom prst="rect">
              <a:avLst/>
            </a:prstGeom>
            <a:solidFill>
              <a:srgbClr val="CCFFCC"/>
            </a:solidFill>
            <a:ln w="9525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TW" sz="2400">
                  <a:solidFill>
                    <a:srgbClr val="000000"/>
                  </a:solidFill>
                </a:rPr>
                <a:t>Dendrogram</a:t>
              </a:r>
              <a:endParaRPr lang="en-US" altLang="zh-TW" sz="2400">
                <a:solidFill>
                  <a:srgbClr val="000000"/>
                </a:solidFill>
              </a:endParaRPr>
            </a:p>
          </p:txBody>
        </p:sp>
      </p:grpSp>
      <p:sp>
        <p:nvSpPr>
          <p:cNvPr id="46" name="Oval 71"/>
          <p:cNvSpPr>
            <a:spLocks noChangeArrowheads="1"/>
          </p:cNvSpPr>
          <p:nvPr/>
        </p:nvSpPr>
        <p:spPr bwMode="auto">
          <a:xfrm>
            <a:off x="4772585" y="3195119"/>
            <a:ext cx="647700" cy="503238"/>
          </a:xfrm>
          <a:prstGeom prst="ellipse">
            <a:avLst/>
          </a:prstGeom>
          <a:noFill/>
          <a:ln w="38100">
            <a:solidFill>
              <a:schemeClr val="accent2"/>
            </a:solidFill>
            <a:prstDash val="dash"/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en-US" sz="2400">
              <a:solidFill>
                <a:srgbClr val="000000"/>
              </a:solidFill>
            </a:endParaRPr>
          </a:p>
        </p:txBody>
      </p:sp>
      <p:grpSp>
        <p:nvGrpSpPr>
          <p:cNvPr id="47" name="Group 72"/>
          <p:cNvGrpSpPr/>
          <p:nvPr/>
        </p:nvGrpSpPr>
        <p:grpSpPr bwMode="auto">
          <a:xfrm>
            <a:off x="8855581" y="7999516"/>
            <a:ext cx="2954342" cy="746126"/>
            <a:chOff x="1779" y="3490"/>
            <a:chExt cx="947" cy="470"/>
          </a:xfrm>
        </p:grpSpPr>
        <p:sp>
          <p:nvSpPr>
            <p:cNvPr id="48" name="Text Box 35"/>
            <p:cNvSpPr txBox="1">
              <a:spLocks noChangeArrowheads="1"/>
            </p:cNvSpPr>
            <p:nvPr/>
          </p:nvSpPr>
          <p:spPr bwMode="auto">
            <a:xfrm>
              <a:off x="2504" y="3669"/>
              <a:ext cx="222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TW" sz="2400">
                  <a:solidFill>
                    <a:srgbClr val="000000"/>
                  </a:solidFill>
                </a:rPr>
                <a:t>1</a:t>
              </a:r>
              <a:endParaRPr lang="en-US" altLang="zh-TW" sz="2400">
                <a:solidFill>
                  <a:srgbClr val="000000"/>
                </a:solidFill>
              </a:endParaRPr>
            </a:p>
          </p:txBody>
        </p:sp>
        <p:sp>
          <p:nvSpPr>
            <p:cNvPr id="49" name="Text Box 36"/>
            <p:cNvSpPr txBox="1">
              <a:spLocks noChangeArrowheads="1"/>
            </p:cNvSpPr>
            <p:nvPr/>
          </p:nvSpPr>
          <p:spPr bwMode="auto">
            <a:xfrm>
              <a:off x="2504" y="3490"/>
              <a:ext cx="222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TW" sz="2400" dirty="0">
                  <a:solidFill>
                    <a:srgbClr val="000000"/>
                  </a:solidFill>
                </a:rPr>
                <a:t>2</a:t>
              </a:r>
              <a:endParaRPr lang="en-US" altLang="zh-TW" sz="2400" dirty="0">
                <a:solidFill>
                  <a:srgbClr val="000000"/>
                </a:solidFill>
              </a:endParaRPr>
            </a:p>
          </p:txBody>
        </p:sp>
        <p:sp>
          <p:nvSpPr>
            <p:cNvPr id="50" name="Line 42"/>
            <p:cNvSpPr>
              <a:spLocks noChangeShapeType="1"/>
            </p:cNvSpPr>
            <p:nvPr/>
          </p:nvSpPr>
          <p:spPr bwMode="auto">
            <a:xfrm flipV="1">
              <a:off x="1779" y="3809"/>
              <a:ext cx="72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kumimoji="1" lang="en-US" sz="2400">
                <a:solidFill>
                  <a:srgbClr val="000000"/>
                </a:solidFill>
              </a:endParaRPr>
            </a:p>
          </p:txBody>
        </p:sp>
        <p:sp>
          <p:nvSpPr>
            <p:cNvPr id="51" name="Line 43"/>
            <p:cNvSpPr>
              <a:spLocks noChangeShapeType="1"/>
            </p:cNvSpPr>
            <p:nvPr/>
          </p:nvSpPr>
          <p:spPr bwMode="auto">
            <a:xfrm flipV="1">
              <a:off x="1784" y="3602"/>
              <a:ext cx="72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kumimoji="1" lang="en-US" sz="2400">
                <a:solidFill>
                  <a:srgbClr val="000000"/>
                </a:solidFill>
              </a:endParaRPr>
            </a:p>
          </p:txBody>
        </p:sp>
        <p:sp>
          <p:nvSpPr>
            <p:cNvPr id="52" name="Line 44"/>
            <p:cNvSpPr>
              <a:spLocks noChangeShapeType="1"/>
            </p:cNvSpPr>
            <p:nvPr/>
          </p:nvSpPr>
          <p:spPr bwMode="auto">
            <a:xfrm>
              <a:off x="1779" y="3582"/>
              <a:ext cx="0" cy="22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kumimoji="1" lang="en-US" sz="2400">
                <a:solidFill>
                  <a:srgbClr val="000000"/>
                </a:solidFill>
              </a:endParaRPr>
            </a:p>
          </p:txBody>
        </p:sp>
      </p:grpSp>
      <p:cxnSp>
        <p:nvCxnSpPr>
          <p:cNvPr id="53" name="Straight Arrow Connector 52"/>
          <p:cNvCxnSpPr>
            <a:stCxn id="46" idx="6"/>
            <a:endCxn id="21" idx="1"/>
          </p:cNvCxnSpPr>
          <p:nvPr/>
        </p:nvCxnSpPr>
        <p:spPr bwMode="auto">
          <a:xfrm flipV="1">
            <a:off x="5420285" y="3424514"/>
            <a:ext cx="3186113" cy="22224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4" name="Rounded Rectangle 53"/>
          <p:cNvSpPr/>
          <p:nvPr/>
        </p:nvSpPr>
        <p:spPr bwMode="auto">
          <a:xfrm>
            <a:off x="8741335" y="3698357"/>
            <a:ext cx="3517900" cy="1583531"/>
          </a:xfrm>
          <a:prstGeom prst="roundRect">
            <a:avLst/>
          </a:prstGeom>
          <a:noFill/>
          <a:ln w="28575"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anose="020B0804030504040204" pitchFamily="34" charset="0"/>
              <a:ea typeface="PMingLiU" pitchFamily="18" charset="-12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9569246" y="6053968"/>
            <a:ext cx="2240678" cy="461665"/>
          </a:xfrm>
          <a:prstGeom prst="rect">
            <a:avLst/>
          </a:prstGeom>
          <a:noFill/>
          <a:ln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400" dirty="0"/>
              <a:t>Update Distance</a:t>
            </a:r>
            <a:endParaRPr lang="en-US" sz="2400" dirty="0"/>
          </a:p>
        </p:txBody>
      </p:sp>
      <p:cxnSp>
        <p:nvCxnSpPr>
          <p:cNvPr id="56" name="Straight Arrow Connector 55"/>
          <p:cNvCxnSpPr>
            <a:stCxn id="55" idx="0"/>
            <a:endCxn id="54" idx="2"/>
          </p:cNvCxnSpPr>
          <p:nvPr/>
        </p:nvCxnSpPr>
        <p:spPr bwMode="auto">
          <a:xfrm flipH="1" flipV="1">
            <a:off x="10500285" y="5281888"/>
            <a:ext cx="189300" cy="77208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7" name="Rounded Rectangle 56"/>
          <p:cNvSpPr/>
          <p:nvPr/>
        </p:nvSpPr>
        <p:spPr bwMode="auto">
          <a:xfrm>
            <a:off x="4139853" y="3680894"/>
            <a:ext cx="3945846" cy="1630991"/>
          </a:xfrm>
          <a:prstGeom prst="roundRect">
            <a:avLst/>
          </a:prstGeom>
          <a:noFill/>
          <a:ln w="28575"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anose="020B0804030504040204" pitchFamily="34" charset="0"/>
              <a:ea typeface="PMingLiU" pitchFamily="18" charset="-120"/>
            </a:endParaRPr>
          </a:p>
        </p:txBody>
      </p:sp>
      <p:cxnSp>
        <p:nvCxnSpPr>
          <p:cNvPr id="58" name="Straight Arrow Connector 57"/>
          <p:cNvCxnSpPr>
            <a:endCxn id="54" idx="1"/>
          </p:cNvCxnSpPr>
          <p:nvPr/>
        </p:nvCxnSpPr>
        <p:spPr bwMode="auto">
          <a:xfrm flipV="1">
            <a:off x="8085699" y="4490123"/>
            <a:ext cx="655636" cy="6266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9" name="Rectangle 12"/>
          <p:cNvSpPr txBox="1">
            <a:spLocks noChangeArrowheads="1"/>
          </p:cNvSpPr>
          <p:nvPr/>
        </p:nvSpPr>
        <p:spPr>
          <a:xfrm>
            <a:off x="1123319" y="1384210"/>
            <a:ext cx="13554635" cy="950347"/>
          </a:xfrm>
          <a:prstGeom prst="rect">
            <a:avLst/>
          </a:prstGeom>
        </p:spPr>
        <p:txBody>
          <a:bodyPr/>
          <a:lstStyle>
            <a:lvl1pPr algn="l" defTabSz="134366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7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>
                <a:solidFill>
                  <a:srgbClr val="00B0F0"/>
                </a:solidFill>
                <a:latin typeface="+mn-lt"/>
              </a:rPr>
              <a:t>Find the smallest value, merge them</a:t>
            </a:r>
            <a:endParaRPr lang="en-US" sz="6000" dirty="0">
              <a:solidFill>
                <a:srgbClr val="00B0F0"/>
              </a:solidFill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54" grpId="0" animBg="1"/>
      <p:bldP spid="55" grpId="0" animBg="1"/>
      <p:bldP spid="5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24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15893255" y="392841"/>
            <a:ext cx="1624033" cy="1575862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4"/>
          <p:cNvSpPr/>
          <p:nvPr/>
        </p:nvSpPr>
        <p:spPr>
          <a:xfrm>
            <a:off x="1037346" y="347485"/>
            <a:ext cx="2935802" cy="585997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79126" tIns="89539" rIns="179126" bIns="89539" anchor="ctr" anchorCtr="0">
            <a:noAutofit/>
          </a:bodyPr>
          <a:lstStyle/>
          <a:p>
            <a:pPr algn="ctr"/>
            <a:endParaRPr sz="3525">
              <a:solidFill>
                <a:schemeClr val="lt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Calibri"/>
              <a:sym typeface="Calibri"/>
            </a:endParaRPr>
          </a:p>
        </p:txBody>
      </p:sp>
      <p:sp>
        <p:nvSpPr>
          <p:cNvPr id="122" name="Google Shape;122;p24"/>
          <p:cNvSpPr txBox="1"/>
          <p:nvPr/>
        </p:nvSpPr>
        <p:spPr>
          <a:xfrm>
            <a:off x="518940" y="262669"/>
            <a:ext cx="12282660" cy="904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9126" tIns="89539" rIns="179126" bIns="89539" anchor="t" anchorCtr="0">
            <a:noAutofit/>
          </a:bodyPr>
          <a:lstStyle/>
          <a:p>
            <a:r>
              <a:rPr lang="zh-CN" altLang="en-US" sz="470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知识点整理：</a:t>
            </a:r>
            <a:r>
              <a:rPr lang="en-US" altLang="zh-CN" sz="470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Hierarchical</a:t>
            </a:r>
            <a:r>
              <a:rPr lang="zh-CN" altLang="en-US" sz="470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470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Clustering</a:t>
            </a:r>
            <a:endParaRPr lang="en-US" altLang="zh-CN" sz="4700" dirty="0">
              <a:solidFill>
                <a:srgbClr val="595959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19" name="Group 70"/>
          <p:cNvGrpSpPr/>
          <p:nvPr/>
        </p:nvGrpSpPr>
        <p:grpSpPr bwMode="auto">
          <a:xfrm>
            <a:off x="8606398" y="2706169"/>
            <a:ext cx="3438525" cy="2349500"/>
            <a:chOff x="3027" y="1354"/>
            <a:chExt cx="2166" cy="1480"/>
          </a:xfrm>
        </p:grpSpPr>
        <p:graphicFrame>
          <p:nvGraphicFramePr>
            <p:cNvPr id="20" name="Object 11"/>
            <p:cNvGraphicFramePr>
              <a:graphicFrameLocks noChangeAspect="1"/>
            </p:cNvGraphicFramePr>
            <p:nvPr/>
          </p:nvGraphicFramePr>
          <p:xfrm>
            <a:off x="3424" y="1631"/>
            <a:ext cx="1769" cy="117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11" name="Equation" r:id="rId2" imgW="1371600" imgH="914400" progId="Equation.3">
                    <p:embed/>
                  </p:oleObj>
                </mc:Choice>
                <mc:Fallback>
                  <p:oleObj name="Equation" r:id="rId2" imgW="1371600" imgH="914400" progId="Equation.3">
                    <p:embed/>
                    <p:pic>
                      <p:nvPicPr>
                        <p:cNvPr id="0" name="Object 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24" y="1631"/>
                          <a:ext cx="1769" cy="117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1" name="Text Box 25"/>
            <p:cNvSpPr txBox="1">
              <a:spLocks noChangeArrowheads="1"/>
            </p:cNvSpPr>
            <p:nvPr/>
          </p:nvSpPr>
          <p:spPr bwMode="auto">
            <a:xfrm>
              <a:off x="3027" y="1661"/>
              <a:ext cx="478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TW" sz="2400" dirty="0">
                  <a:solidFill>
                    <a:srgbClr val="000000"/>
                  </a:solidFill>
                </a:rPr>
                <a:t>(12)</a:t>
              </a:r>
              <a:endParaRPr lang="en-US" altLang="zh-TW" sz="2400" dirty="0">
                <a:solidFill>
                  <a:srgbClr val="000000"/>
                </a:solidFill>
              </a:endParaRPr>
            </a:p>
          </p:txBody>
        </p:sp>
        <p:sp>
          <p:nvSpPr>
            <p:cNvPr id="22" name="Text Box 26"/>
            <p:cNvSpPr txBox="1">
              <a:spLocks noChangeArrowheads="1"/>
            </p:cNvSpPr>
            <p:nvPr/>
          </p:nvSpPr>
          <p:spPr bwMode="auto">
            <a:xfrm>
              <a:off x="3112" y="1979"/>
              <a:ext cx="222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TW" sz="2400">
                  <a:solidFill>
                    <a:srgbClr val="000000"/>
                  </a:solidFill>
                </a:rPr>
                <a:t>3</a:t>
              </a:r>
              <a:endParaRPr lang="en-US" altLang="zh-TW" sz="2400">
                <a:solidFill>
                  <a:srgbClr val="000000"/>
                </a:solidFill>
              </a:endParaRPr>
            </a:p>
          </p:txBody>
        </p:sp>
        <p:sp>
          <p:nvSpPr>
            <p:cNvPr id="23" name="Text Box 27"/>
            <p:cNvSpPr txBox="1">
              <a:spLocks noChangeArrowheads="1"/>
            </p:cNvSpPr>
            <p:nvPr/>
          </p:nvSpPr>
          <p:spPr bwMode="auto">
            <a:xfrm>
              <a:off x="3122" y="2276"/>
              <a:ext cx="222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TW" sz="2400">
                  <a:solidFill>
                    <a:srgbClr val="000000"/>
                  </a:solidFill>
                </a:rPr>
                <a:t>4</a:t>
              </a:r>
              <a:endParaRPr lang="en-US" altLang="zh-TW" sz="2400">
                <a:solidFill>
                  <a:srgbClr val="000000"/>
                </a:solidFill>
              </a:endParaRPr>
            </a:p>
          </p:txBody>
        </p:sp>
        <p:sp>
          <p:nvSpPr>
            <p:cNvPr id="24" name="Text Box 28"/>
            <p:cNvSpPr txBox="1">
              <a:spLocks noChangeArrowheads="1"/>
            </p:cNvSpPr>
            <p:nvPr/>
          </p:nvSpPr>
          <p:spPr bwMode="auto">
            <a:xfrm>
              <a:off x="3118" y="2543"/>
              <a:ext cx="222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TW" sz="2400">
                  <a:solidFill>
                    <a:srgbClr val="000000"/>
                  </a:solidFill>
                </a:rPr>
                <a:t>5</a:t>
              </a:r>
              <a:endParaRPr lang="en-US" altLang="zh-TW" sz="2400">
                <a:solidFill>
                  <a:srgbClr val="000000"/>
                </a:solidFill>
              </a:endParaRPr>
            </a:p>
          </p:txBody>
        </p:sp>
        <p:sp>
          <p:nvSpPr>
            <p:cNvPr id="25" name="Text Box 30"/>
            <p:cNvSpPr txBox="1">
              <a:spLocks noChangeArrowheads="1"/>
            </p:cNvSpPr>
            <p:nvPr/>
          </p:nvSpPr>
          <p:spPr bwMode="auto">
            <a:xfrm>
              <a:off x="3470" y="1354"/>
              <a:ext cx="478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TW" sz="2400">
                  <a:solidFill>
                    <a:srgbClr val="000000"/>
                  </a:solidFill>
                </a:rPr>
                <a:t>(12)</a:t>
              </a:r>
              <a:endParaRPr lang="en-US" altLang="zh-TW" sz="2400">
                <a:solidFill>
                  <a:srgbClr val="000000"/>
                </a:solidFill>
              </a:endParaRPr>
            </a:p>
          </p:txBody>
        </p:sp>
        <p:sp>
          <p:nvSpPr>
            <p:cNvPr id="26" name="Text Box 31"/>
            <p:cNvSpPr txBox="1">
              <a:spLocks noChangeArrowheads="1"/>
            </p:cNvSpPr>
            <p:nvPr/>
          </p:nvSpPr>
          <p:spPr bwMode="auto">
            <a:xfrm>
              <a:off x="3989" y="1354"/>
              <a:ext cx="222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TW" sz="2400">
                  <a:solidFill>
                    <a:srgbClr val="000000"/>
                  </a:solidFill>
                </a:rPr>
                <a:t>3</a:t>
              </a:r>
              <a:endParaRPr lang="en-US" altLang="zh-TW" sz="2400">
                <a:solidFill>
                  <a:srgbClr val="000000"/>
                </a:solidFill>
              </a:endParaRPr>
            </a:p>
          </p:txBody>
        </p:sp>
        <p:sp>
          <p:nvSpPr>
            <p:cNvPr id="27" name="Text Box 32"/>
            <p:cNvSpPr txBox="1">
              <a:spLocks noChangeArrowheads="1"/>
            </p:cNvSpPr>
            <p:nvPr/>
          </p:nvSpPr>
          <p:spPr bwMode="auto">
            <a:xfrm>
              <a:off x="4407" y="1364"/>
              <a:ext cx="222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TW" sz="2400">
                  <a:solidFill>
                    <a:srgbClr val="000000"/>
                  </a:solidFill>
                </a:rPr>
                <a:t>4</a:t>
              </a:r>
              <a:endParaRPr lang="en-US" altLang="zh-TW" sz="2400">
                <a:solidFill>
                  <a:srgbClr val="000000"/>
                </a:solidFill>
              </a:endParaRPr>
            </a:p>
          </p:txBody>
        </p:sp>
        <p:sp>
          <p:nvSpPr>
            <p:cNvPr id="28" name="Text Box 33"/>
            <p:cNvSpPr txBox="1">
              <a:spLocks noChangeArrowheads="1"/>
            </p:cNvSpPr>
            <p:nvPr/>
          </p:nvSpPr>
          <p:spPr bwMode="auto">
            <a:xfrm>
              <a:off x="4800" y="1364"/>
              <a:ext cx="222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TW" sz="2400">
                  <a:solidFill>
                    <a:srgbClr val="000000"/>
                  </a:solidFill>
                </a:rPr>
                <a:t>5</a:t>
              </a:r>
              <a:endParaRPr lang="en-US" altLang="zh-TW" sz="2400">
                <a:solidFill>
                  <a:srgbClr val="000000"/>
                </a:solidFill>
              </a:endParaRPr>
            </a:p>
          </p:txBody>
        </p:sp>
      </p:grpSp>
      <p:grpSp>
        <p:nvGrpSpPr>
          <p:cNvPr id="29" name="Group 73"/>
          <p:cNvGrpSpPr/>
          <p:nvPr/>
        </p:nvGrpSpPr>
        <p:grpSpPr bwMode="auto">
          <a:xfrm>
            <a:off x="3275757" y="6630356"/>
            <a:ext cx="8481549" cy="3030420"/>
            <a:chOff x="125" y="2858"/>
            <a:chExt cx="2891" cy="1513"/>
          </a:xfrm>
        </p:grpSpPr>
        <p:sp>
          <p:nvSpPr>
            <p:cNvPr id="30" name="Rectangle 34"/>
            <p:cNvSpPr>
              <a:spLocks noChangeArrowheads="1"/>
            </p:cNvSpPr>
            <p:nvPr/>
          </p:nvSpPr>
          <p:spPr bwMode="auto">
            <a:xfrm>
              <a:off x="259" y="2886"/>
              <a:ext cx="2757" cy="1434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kumimoji="1" lang="en-US" sz="2400">
                <a:solidFill>
                  <a:srgbClr val="000000"/>
                </a:solidFill>
              </a:endParaRPr>
            </a:p>
          </p:txBody>
        </p:sp>
        <p:sp>
          <p:nvSpPr>
            <p:cNvPr id="31" name="Line 41"/>
            <p:cNvSpPr>
              <a:spLocks noChangeShapeType="1"/>
            </p:cNvSpPr>
            <p:nvPr/>
          </p:nvSpPr>
          <p:spPr bwMode="auto">
            <a:xfrm>
              <a:off x="418" y="3990"/>
              <a:ext cx="208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kumimoji="1" lang="en-US" sz="2400">
                <a:solidFill>
                  <a:srgbClr val="000000"/>
                </a:solidFill>
              </a:endParaRPr>
            </a:p>
          </p:txBody>
        </p:sp>
        <p:sp>
          <p:nvSpPr>
            <p:cNvPr id="32" name="Line 48"/>
            <p:cNvSpPr>
              <a:spLocks noChangeShapeType="1"/>
            </p:cNvSpPr>
            <p:nvPr/>
          </p:nvSpPr>
          <p:spPr bwMode="auto">
            <a:xfrm>
              <a:off x="2504" y="3945"/>
              <a:ext cx="0" cy="4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kumimoji="1" lang="en-US" sz="2400">
                <a:solidFill>
                  <a:srgbClr val="000000"/>
                </a:solidFill>
              </a:endParaRPr>
            </a:p>
          </p:txBody>
        </p:sp>
        <p:sp>
          <p:nvSpPr>
            <p:cNvPr id="33" name="Line 49"/>
            <p:cNvSpPr>
              <a:spLocks noChangeShapeType="1"/>
            </p:cNvSpPr>
            <p:nvPr/>
          </p:nvSpPr>
          <p:spPr bwMode="auto">
            <a:xfrm>
              <a:off x="1779" y="3945"/>
              <a:ext cx="0" cy="4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kumimoji="1" lang="en-US" sz="2400">
                <a:solidFill>
                  <a:srgbClr val="000000"/>
                </a:solidFill>
              </a:endParaRPr>
            </a:p>
          </p:txBody>
        </p:sp>
        <p:sp>
          <p:nvSpPr>
            <p:cNvPr id="34" name="Line 50"/>
            <p:cNvSpPr>
              <a:spLocks noChangeShapeType="1"/>
            </p:cNvSpPr>
            <p:nvPr/>
          </p:nvSpPr>
          <p:spPr bwMode="auto">
            <a:xfrm>
              <a:off x="2142" y="3945"/>
              <a:ext cx="0" cy="4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kumimoji="1" lang="en-US" sz="2400">
                <a:solidFill>
                  <a:srgbClr val="000000"/>
                </a:solidFill>
              </a:endParaRPr>
            </a:p>
          </p:txBody>
        </p:sp>
        <p:sp>
          <p:nvSpPr>
            <p:cNvPr id="35" name="Line 51"/>
            <p:cNvSpPr>
              <a:spLocks noChangeShapeType="1"/>
            </p:cNvSpPr>
            <p:nvPr/>
          </p:nvSpPr>
          <p:spPr bwMode="auto">
            <a:xfrm>
              <a:off x="1416" y="3945"/>
              <a:ext cx="0" cy="4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kumimoji="1" lang="en-US" sz="2400">
                <a:solidFill>
                  <a:srgbClr val="000000"/>
                </a:solidFill>
              </a:endParaRPr>
            </a:p>
          </p:txBody>
        </p:sp>
        <p:sp>
          <p:nvSpPr>
            <p:cNvPr id="36" name="Line 52"/>
            <p:cNvSpPr>
              <a:spLocks noChangeShapeType="1"/>
            </p:cNvSpPr>
            <p:nvPr/>
          </p:nvSpPr>
          <p:spPr bwMode="auto">
            <a:xfrm>
              <a:off x="1053" y="3945"/>
              <a:ext cx="0" cy="4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kumimoji="1" lang="en-US" sz="2400">
                <a:solidFill>
                  <a:srgbClr val="000000"/>
                </a:solidFill>
              </a:endParaRPr>
            </a:p>
          </p:txBody>
        </p:sp>
        <p:sp>
          <p:nvSpPr>
            <p:cNvPr id="37" name="Line 53"/>
            <p:cNvSpPr>
              <a:spLocks noChangeShapeType="1"/>
            </p:cNvSpPr>
            <p:nvPr/>
          </p:nvSpPr>
          <p:spPr bwMode="auto">
            <a:xfrm>
              <a:off x="690" y="3945"/>
              <a:ext cx="0" cy="4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kumimoji="1" lang="en-US" sz="2400">
                <a:solidFill>
                  <a:srgbClr val="000000"/>
                </a:solidFill>
              </a:endParaRPr>
            </a:p>
          </p:txBody>
        </p:sp>
        <p:sp>
          <p:nvSpPr>
            <p:cNvPr id="38" name="Text Box 55"/>
            <p:cNvSpPr txBox="1">
              <a:spLocks noChangeArrowheads="1"/>
            </p:cNvSpPr>
            <p:nvPr/>
          </p:nvSpPr>
          <p:spPr bwMode="auto">
            <a:xfrm>
              <a:off x="2400" y="3986"/>
              <a:ext cx="222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TW" sz="2400">
                  <a:solidFill>
                    <a:srgbClr val="000000"/>
                  </a:solidFill>
                </a:rPr>
                <a:t>0</a:t>
              </a:r>
              <a:endParaRPr lang="en-US" altLang="zh-TW" sz="2400">
                <a:solidFill>
                  <a:srgbClr val="000000"/>
                </a:solidFill>
              </a:endParaRPr>
            </a:p>
          </p:txBody>
        </p:sp>
        <p:sp>
          <p:nvSpPr>
            <p:cNvPr id="39" name="Text Box 56"/>
            <p:cNvSpPr txBox="1">
              <a:spLocks noChangeArrowheads="1"/>
            </p:cNvSpPr>
            <p:nvPr/>
          </p:nvSpPr>
          <p:spPr bwMode="auto">
            <a:xfrm>
              <a:off x="1995" y="3975"/>
              <a:ext cx="387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TW" sz="2400">
                  <a:solidFill>
                    <a:srgbClr val="000000"/>
                  </a:solidFill>
                </a:rPr>
                <a:t>1.0</a:t>
              </a:r>
              <a:endParaRPr lang="en-US" altLang="zh-TW" sz="2400">
                <a:solidFill>
                  <a:srgbClr val="000000"/>
                </a:solidFill>
              </a:endParaRPr>
            </a:p>
          </p:txBody>
        </p:sp>
        <p:sp>
          <p:nvSpPr>
            <p:cNvPr id="40" name="Text Box 57"/>
            <p:cNvSpPr txBox="1">
              <a:spLocks noChangeArrowheads="1"/>
            </p:cNvSpPr>
            <p:nvPr/>
          </p:nvSpPr>
          <p:spPr bwMode="auto">
            <a:xfrm>
              <a:off x="1617" y="3975"/>
              <a:ext cx="387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TW" sz="2400">
                  <a:solidFill>
                    <a:srgbClr val="000000"/>
                  </a:solidFill>
                </a:rPr>
                <a:t>2.0</a:t>
              </a:r>
              <a:endParaRPr lang="en-US" altLang="zh-TW" sz="2400">
                <a:solidFill>
                  <a:srgbClr val="000000"/>
                </a:solidFill>
              </a:endParaRPr>
            </a:p>
          </p:txBody>
        </p:sp>
        <p:sp>
          <p:nvSpPr>
            <p:cNvPr id="41" name="Text Box 58"/>
            <p:cNvSpPr txBox="1">
              <a:spLocks noChangeArrowheads="1"/>
            </p:cNvSpPr>
            <p:nvPr/>
          </p:nvSpPr>
          <p:spPr bwMode="auto">
            <a:xfrm>
              <a:off x="1260" y="3970"/>
              <a:ext cx="387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TW" sz="2400">
                  <a:solidFill>
                    <a:srgbClr val="000000"/>
                  </a:solidFill>
                </a:rPr>
                <a:t>3.0</a:t>
              </a:r>
              <a:endParaRPr lang="en-US" altLang="zh-TW" sz="2400">
                <a:solidFill>
                  <a:srgbClr val="000000"/>
                </a:solidFill>
              </a:endParaRPr>
            </a:p>
          </p:txBody>
        </p:sp>
        <p:sp>
          <p:nvSpPr>
            <p:cNvPr id="42" name="Text Box 59"/>
            <p:cNvSpPr txBox="1">
              <a:spLocks noChangeArrowheads="1"/>
            </p:cNvSpPr>
            <p:nvPr/>
          </p:nvSpPr>
          <p:spPr bwMode="auto">
            <a:xfrm>
              <a:off x="916" y="3980"/>
              <a:ext cx="385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TW" sz="2400">
                  <a:solidFill>
                    <a:srgbClr val="000000"/>
                  </a:solidFill>
                </a:rPr>
                <a:t>4.0</a:t>
              </a:r>
              <a:endParaRPr lang="en-US" altLang="zh-TW" sz="2400">
                <a:solidFill>
                  <a:srgbClr val="000000"/>
                </a:solidFill>
              </a:endParaRPr>
            </a:p>
          </p:txBody>
        </p:sp>
        <p:sp>
          <p:nvSpPr>
            <p:cNvPr id="43" name="Text Box 60"/>
            <p:cNvSpPr txBox="1">
              <a:spLocks noChangeArrowheads="1"/>
            </p:cNvSpPr>
            <p:nvPr/>
          </p:nvSpPr>
          <p:spPr bwMode="auto">
            <a:xfrm>
              <a:off x="519" y="3984"/>
              <a:ext cx="387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TW" sz="2400">
                  <a:solidFill>
                    <a:srgbClr val="000000"/>
                  </a:solidFill>
                </a:rPr>
                <a:t>5.0</a:t>
              </a:r>
              <a:endParaRPr lang="en-US" altLang="zh-TW" sz="2400">
                <a:solidFill>
                  <a:srgbClr val="000000"/>
                </a:solidFill>
              </a:endParaRPr>
            </a:p>
          </p:txBody>
        </p:sp>
        <p:sp>
          <p:nvSpPr>
            <p:cNvPr id="44" name="Text Box 61"/>
            <p:cNvSpPr txBox="1">
              <a:spLocks noChangeArrowheads="1"/>
            </p:cNvSpPr>
            <p:nvPr/>
          </p:nvSpPr>
          <p:spPr bwMode="auto">
            <a:xfrm>
              <a:off x="1296" y="4138"/>
              <a:ext cx="663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TW">
                  <a:solidFill>
                    <a:srgbClr val="000000"/>
                  </a:solidFill>
                </a:rPr>
                <a:t>Distance</a:t>
              </a:r>
              <a:endParaRPr lang="en-US" altLang="zh-TW">
                <a:solidFill>
                  <a:srgbClr val="000000"/>
                </a:solidFill>
              </a:endParaRPr>
            </a:p>
          </p:txBody>
        </p:sp>
        <p:sp>
          <p:nvSpPr>
            <p:cNvPr id="45" name="Text Box 69"/>
            <p:cNvSpPr txBox="1">
              <a:spLocks noChangeArrowheads="1"/>
            </p:cNvSpPr>
            <p:nvPr/>
          </p:nvSpPr>
          <p:spPr bwMode="auto">
            <a:xfrm>
              <a:off x="125" y="2858"/>
              <a:ext cx="1176" cy="291"/>
            </a:xfrm>
            <a:prstGeom prst="rect">
              <a:avLst/>
            </a:prstGeom>
            <a:solidFill>
              <a:srgbClr val="CCFFCC"/>
            </a:solidFill>
            <a:ln w="9525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TW" sz="2400">
                  <a:solidFill>
                    <a:srgbClr val="000000"/>
                  </a:solidFill>
                </a:rPr>
                <a:t>Dendrogram</a:t>
              </a:r>
              <a:endParaRPr lang="en-US" altLang="zh-TW" sz="2400">
                <a:solidFill>
                  <a:srgbClr val="000000"/>
                </a:solidFill>
              </a:endParaRPr>
            </a:p>
          </p:txBody>
        </p:sp>
      </p:grpSp>
      <p:grpSp>
        <p:nvGrpSpPr>
          <p:cNvPr id="47" name="Group 72"/>
          <p:cNvGrpSpPr/>
          <p:nvPr/>
        </p:nvGrpSpPr>
        <p:grpSpPr bwMode="auto">
          <a:xfrm>
            <a:off x="8130510" y="7981809"/>
            <a:ext cx="3019061" cy="746126"/>
            <a:chOff x="1779" y="3490"/>
            <a:chExt cx="947" cy="470"/>
          </a:xfrm>
        </p:grpSpPr>
        <p:sp>
          <p:nvSpPr>
            <p:cNvPr id="48" name="Text Box 35"/>
            <p:cNvSpPr txBox="1">
              <a:spLocks noChangeArrowheads="1"/>
            </p:cNvSpPr>
            <p:nvPr/>
          </p:nvSpPr>
          <p:spPr bwMode="auto">
            <a:xfrm>
              <a:off x="2504" y="3669"/>
              <a:ext cx="222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TW" sz="2400">
                  <a:solidFill>
                    <a:srgbClr val="000000"/>
                  </a:solidFill>
                </a:rPr>
                <a:t>1</a:t>
              </a:r>
              <a:endParaRPr lang="en-US" altLang="zh-TW" sz="2400">
                <a:solidFill>
                  <a:srgbClr val="000000"/>
                </a:solidFill>
              </a:endParaRPr>
            </a:p>
          </p:txBody>
        </p:sp>
        <p:sp>
          <p:nvSpPr>
            <p:cNvPr id="49" name="Text Box 36"/>
            <p:cNvSpPr txBox="1">
              <a:spLocks noChangeArrowheads="1"/>
            </p:cNvSpPr>
            <p:nvPr/>
          </p:nvSpPr>
          <p:spPr bwMode="auto">
            <a:xfrm>
              <a:off x="2504" y="3490"/>
              <a:ext cx="222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TW" sz="2400">
                  <a:solidFill>
                    <a:srgbClr val="000000"/>
                  </a:solidFill>
                </a:rPr>
                <a:t>2</a:t>
              </a:r>
              <a:endParaRPr lang="en-US" altLang="zh-TW" sz="2400">
                <a:solidFill>
                  <a:srgbClr val="000000"/>
                </a:solidFill>
              </a:endParaRPr>
            </a:p>
          </p:txBody>
        </p:sp>
        <p:sp>
          <p:nvSpPr>
            <p:cNvPr id="50" name="Line 42"/>
            <p:cNvSpPr>
              <a:spLocks noChangeShapeType="1"/>
            </p:cNvSpPr>
            <p:nvPr/>
          </p:nvSpPr>
          <p:spPr bwMode="auto">
            <a:xfrm flipV="1">
              <a:off x="1779" y="3809"/>
              <a:ext cx="72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kumimoji="1" lang="en-US" sz="2400">
                <a:solidFill>
                  <a:srgbClr val="000000"/>
                </a:solidFill>
              </a:endParaRPr>
            </a:p>
          </p:txBody>
        </p:sp>
        <p:sp>
          <p:nvSpPr>
            <p:cNvPr id="51" name="Line 43"/>
            <p:cNvSpPr>
              <a:spLocks noChangeShapeType="1"/>
            </p:cNvSpPr>
            <p:nvPr/>
          </p:nvSpPr>
          <p:spPr bwMode="auto">
            <a:xfrm flipV="1">
              <a:off x="1784" y="3602"/>
              <a:ext cx="72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kumimoji="1" lang="en-US" sz="2400">
                <a:solidFill>
                  <a:srgbClr val="000000"/>
                </a:solidFill>
              </a:endParaRPr>
            </a:p>
          </p:txBody>
        </p:sp>
        <p:sp>
          <p:nvSpPr>
            <p:cNvPr id="52" name="Line 44"/>
            <p:cNvSpPr>
              <a:spLocks noChangeShapeType="1"/>
            </p:cNvSpPr>
            <p:nvPr/>
          </p:nvSpPr>
          <p:spPr bwMode="auto">
            <a:xfrm>
              <a:off x="1779" y="3582"/>
              <a:ext cx="0" cy="22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kumimoji="1" lang="en-US" sz="2400">
                <a:solidFill>
                  <a:srgbClr val="000000"/>
                </a:solidFill>
              </a:endParaRPr>
            </a:p>
          </p:txBody>
        </p:sp>
      </p:grpSp>
      <p:sp>
        <p:nvSpPr>
          <p:cNvPr id="59" name="Rectangle 12"/>
          <p:cNvSpPr txBox="1">
            <a:spLocks noChangeArrowheads="1"/>
          </p:cNvSpPr>
          <p:nvPr/>
        </p:nvSpPr>
        <p:spPr>
          <a:xfrm>
            <a:off x="1123319" y="1384210"/>
            <a:ext cx="13554635" cy="950347"/>
          </a:xfrm>
          <a:prstGeom prst="rect">
            <a:avLst/>
          </a:prstGeom>
        </p:spPr>
        <p:txBody>
          <a:bodyPr/>
          <a:lstStyle>
            <a:lvl1pPr algn="l" defTabSz="134366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7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6000" dirty="0">
                <a:solidFill>
                  <a:srgbClr val="00B0F0"/>
                </a:solidFill>
                <a:latin typeface="+mn-lt"/>
              </a:rPr>
              <a:t>1</a:t>
            </a:r>
            <a:r>
              <a:rPr lang="zh-CN" altLang="en-US" sz="6000" dirty="0">
                <a:solidFill>
                  <a:srgbClr val="00B0F0"/>
                </a:solidFill>
                <a:latin typeface="+mn-lt"/>
              </a:rPr>
              <a:t> </a:t>
            </a:r>
            <a:r>
              <a:rPr lang="en-US" altLang="zh-CN" sz="6000" dirty="0">
                <a:solidFill>
                  <a:srgbClr val="00B0F0"/>
                </a:solidFill>
                <a:latin typeface="+mn-lt"/>
              </a:rPr>
              <a:t>and</a:t>
            </a:r>
            <a:r>
              <a:rPr lang="zh-CN" altLang="en-US" sz="6000" dirty="0">
                <a:solidFill>
                  <a:srgbClr val="00B0F0"/>
                </a:solidFill>
                <a:latin typeface="+mn-lt"/>
              </a:rPr>
              <a:t> </a:t>
            </a:r>
            <a:r>
              <a:rPr lang="en-US" altLang="zh-CN" sz="6000" dirty="0">
                <a:solidFill>
                  <a:srgbClr val="00B0F0"/>
                </a:solidFill>
                <a:latin typeface="+mn-lt"/>
              </a:rPr>
              <a:t>2</a:t>
            </a:r>
            <a:r>
              <a:rPr lang="zh-CN" altLang="en-US" sz="6000" dirty="0">
                <a:solidFill>
                  <a:srgbClr val="00B0F0"/>
                </a:solidFill>
                <a:latin typeface="+mn-lt"/>
              </a:rPr>
              <a:t> </a:t>
            </a:r>
            <a:r>
              <a:rPr lang="en-US" altLang="zh-CN" sz="6000" dirty="0">
                <a:solidFill>
                  <a:srgbClr val="00B0F0"/>
                </a:solidFill>
                <a:latin typeface="+mn-lt"/>
              </a:rPr>
              <a:t>as</a:t>
            </a:r>
            <a:r>
              <a:rPr lang="zh-CN" altLang="en-US" sz="6000" dirty="0">
                <a:solidFill>
                  <a:srgbClr val="00B0F0"/>
                </a:solidFill>
                <a:latin typeface="+mn-lt"/>
              </a:rPr>
              <a:t> </a:t>
            </a:r>
            <a:r>
              <a:rPr lang="en-US" altLang="zh-CN" sz="6000" dirty="0">
                <a:solidFill>
                  <a:srgbClr val="00B0F0"/>
                </a:solidFill>
                <a:latin typeface="+mn-lt"/>
              </a:rPr>
              <a:t>a</a:t>
            </a:r>
            <a:r>
              <a:rPr lang="zh-CN" altLang="en-US" sz="6000" dirty="0">
                <a:solidFill>
                  <a:srgbClr val="00B0F0"/>
                </a:solidFill>
                <a:latin typeface="+mn-lt"/>
              </a:rPr>
              <a:t> </a:t>
            </a:r>
            <a:r>
              <a:rPr lang="en-US" altLang="zh-CN" sz="6000" dirty="0">
                <a:solidFill>
                  <a:srgbClr val="00B0F0"/>
                </a:solidFill>
                <a:latin typeface="+mn-lt"/>
              </a:rPr>
              <a:t>whole</a:t>
            </a:r>
            <a:endParaRPr lang="en-US" sz="6000" dirty="0">
              <a:solidFill>
                <a:srgbClr val="00B0F0"/>
              </a:solidFill>
              <a:latin typeface="+mn-lt"/>
            </a:endParaRPr>
          </a:p>
        </p:txBody>
      </p:sp>
      <p:sp>
        <p:nvSpPr>
          <p:cNvPr id="60" name="Oval 59"/>
          <p:cNvSpPr/>
          <p:nvPr/>
        </p:nvSpPr>
        <p:spPr bwMode="auto">
          <a:xfrm>
            <a:off x="8356367" y="2666823"/>
            <a:ext cx="1760538" cy="946150"/>
          </a:xfrm>
          <a:prstGeom prst="ellipse">
            <a:avLst/>
          </a:prstGeom>
          <a:noFill/>
          <a:ln w="2857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anose="020B0804030504040204" pitchFamily="34" charset="0"/>
              <a:ea typeface="PMingLiU" pitchFamily="18" charset="-120"/>
            </a:endParaRPr>
          </a:p>
        </p:txBody>
      </p:sp>
      <p:cxnSp>
        <p:nvCxnSpPr>
          <p:cNvPr id="61" name="Straight Arrow Connector 60"/>
          <p:cNvCxnSpPr/>
          <p:nvPr/>
        </p:nvCxnSpPr>
        <p:spPr bwMode="auto">
          <a:xfrm>
            <a:off x="8897456" y="3591953"/>
            <a:ext cx="612663" cy="4435441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3" name="Oval 62"/>
          <p:cNvSpPr/>
          <p:nvPr/>
        </p:nvSpPr>
        <p:spPr bwMode="auto">
          <a:xfrm>
            <a:off x="7558833" y="7749833"/>
            <a:ext cx="3590711" cy="1087739"/>
          </a:xfrm>
          <a:prstGeom prst="ellipse">
            <a:avLst/>
          </a:prstGeom>
          <a:noFill/>
          <a:ln w="2857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anose="020B0804030504040204" pitchFamily="34" charset="0"/>
              <a:ea typeface="PMingLiU" pitchFamily="18" charset="-12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24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15893255" y="392841"/>
            <a:ext cx="1624033" cy="1575862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4"/>
          <p:cNvSpPr/>
          <p:nvPr/>
        </p:nvSpPr>
        <p:spPr>
          <a:xfrm>
            <a:off x="1037346" y="347485"/>
            <a:ext cx="2935802" cy="585997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79126" tIns="89539" rIns="179126" bIns="89539" anchor="ctr" anchorCtr="0">
            <a:noAutofit/>
          </a:bodyPr>
          <a:lstStyle/>
          <a:p>
            <a:pPr algn="ctr"/>
            <a:endParaRPr sz="3525">
              <a:solidFill>
                <a:schemeClr val="lt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Calibri"/>
              <a:sym typeface="Calibri"/>
            </a:endParaRPr>
          </a:p>
        </p:txBody>
      </p:sp>
      <p:sp>
        <p:nvSpPr>
          <p:cNvPr id="122" name="Google Shape;122;p24"/>
          <p:cNvSpPr txBox="1"/>
          <p:nvPr/>
        </p:nvSpPr>
        <p:spPr>
          <a:xfrm>
            <a:off x="518940" y="262669"/>
            <a:ext cx="12282660" cy="904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9126" tIns="89539" rIns="179126" bIns="89539" anchor="t" anchorCtr="0">
            <a:noAutofit/>
          </a:bodyPr>
          <a:lstStyle/>
          <a:p>
            <a:r>
              <a:rPr lang="zh-CN" altLang="en-US" sz="470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知识点整理：</a:t>
            </a:r>
            <a:r>
              <a:rPr lang="en-US" altLang="zh-CN" sz="470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Hierarchical</a:t>
            </a:r>
            <a:r>
              <a:rPr lang="zh-CN" altLang="en-US" sz="470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470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Clustering</a:t>
            </a:r>
            <a:endParaRPr lang="en-US" altLang="zh-CN" sz="4700" dirty="0">
              <a:solidFill>
                <a:srgbClr val="595959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4029237" y="6527349"/>
            <a:ext cx="8481549" cy="3030420"/>
            <a:chOff x="4029237" y="6527349"/>
            <a:chExt cx="8481549" cy="3030420"/>
          </a:xfrm>
        </p:grpSpPr>
        <p:grpSp>
          <p:nvGrpSpPr>
            <p:cNvPr id="29" name="Group 73"/>
            <p:cNvGrpSpPr/>
            <p:nvPr/>
          </p:nvGrpSpPr>
          <p:grpSpPr bwMode="auto">
            <a:xfrm>
              <a:off x="4029237" y="6527349"/>
              <a:ext cx="8481549" cy="3030420"/>
              <a:chOff x="125" y="2858"/>
              <a:chExt cx="2891" cy="1513"/>
            </a:xfrm>
          </p:grpSpPr>
          <p:sp>
            <p:nvSpPr>
              <p:cNvPr id="30" name="Rectangle 34"/>
              <p:cNvSpPr>
                <a:spLocks noChangeArrowheads="1"/>
              </p:cNvSpPr>
              <p:nvPr/>
            </p:nvSpPr>
            <p:spPr bwMode="auto">
              <a:xfrm>
                <a:off x="259" y="2886"/>
                <a:ext cx="2757" cy="1434"/>
              </a:xfrm>
              <a:prstGeom prst="rect">
                <a:avLst/>
              </a:prstGeom>
              <a:solidFill>
                <a:srgbClr val="FFFF99"/>
              </a:solidFill>
              <a:ln w="9525">
                <a:solidFill>
                  <a:schemeClr val="tx1"/>
                </a:solidFill>
                <a:miter lim="800000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31" name="Line 41"/>
              <p:cNvSpPr>
                <a:spLocks noChangeShapeType="1"/>
              </p:cNvSpPr>
              <p:nvPr/>
            </p:nvSpPr>
            <p:spPr bwMode="auto">
              <a:xfrm>
                <a:off x="418" y="3990"/>
                <a:ext cx="208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32" name="Line 48"/>
              <p:cNvSpPr>
                <a:spLocks noChangeShapeType="1"/>
              </p:cNvSpPr>
              <p:nvPr/>
            </p:nvSpPr>
            <p:spPr bwMode="auto">
              <a:xfrm>
                <a:off x="2504" y="3945"/>
                <a:ext cx="0" cy="4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33" name="Line 49"/>
              <p:cNvSpPr>
                <a:spLocks noChangeShapeType="1"/>
              </p:cNvSpPr>
              <p:nvPr/>
            </p:nvSpPr>
            <p:spPr bwMode="auto">
              <a:xfrm>
                <a:off x="1779" y="3945"/>
                <a:ext cx="0" cy="4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34" name="Line 50"/>
              <p:cNvSpPr>
                <a:spLocks noChangeShapeType="1"/>
              </p:cNvSpPr>
              <p:nvPr/>
            </p:nvSpPr>
            <p:spPr bwMode="auto">
              <a:xfrm>
                <a:off x="2142" y="3945"/>
                <a:ext cx="0" cy="4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35" name="Line 51"/>
              <p:cNvSpPr>
                <a:spLocks noChangeShapeType="1"/>
              </p:cNvSpPr>
              <p:nvPr/>
            </p:nvSpPr>
            <p:spPr bwMode="auto">
              <a:xfrm>
                <a:off x="1416" y="3945"/>
                <a:ext cx="0" cy="4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36" name="Line 52"/>
              <p:cNvSpPr>
                <a:spLocks noChangeShapeType="1"/>
              </p:cNvSpPr>
              <p:nvPr/>
            </p:nvSpPr>
            <p:spPr bwMode="auto">
              <a:xfrm>
                <a:off x="1053" y="3945"/>
                <a:ext cx="0" cy="4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37" name="Line 53"/>
              <p:cNvSpPr>
                <a:spLocks noChangeShapeType="1"/>
              </p:cNvSpPr>
              <p:nvPr/>
            </p:nvSpPr>
            <p:spPr bwMode="auto">
              <a:xfrm>
                <a:off x="690" y="3945"/>
                <a:ext cx="0" cy="4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38" name="Text Box 55"/>
              <p:cNvSpPr txBox="1">
                <a:spLocks noChangeArrowheads="1"/>
              </p:cNvSpPr>
              <p:nvPr/>
            </p:nvSpPr>
            <p:spPr bwMode="auto">
              <a:xfrm>
                <a:off x="2400" y="3986"/>
                <a:ext cx="222" cy="29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Tahoma" panose="020B0804030504040204" pitchFamily="34" charset="0"/>
                    <a:ea typeface="PMingLiU" pitchFamily="18" charset="-120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Tahoma" panose="020B0804030504040204" pitchFamily="34" charset="0"/>
                    <a:ea typeface="PMingLiU" pitchFamily="18" charset="-120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Tahoma" panose="020B0804030504040204" pitchFamily="34" charset="0"/>
                    <a:ea typeface="PMingLiU" pitchFamily="18" charset="-120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Tahoma" panose="020B0804030504040204" pitchFamily="34" charset="0"/>
                    <a:ea typeface="PMingLiU" pitchFamily="18" charset="-120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Tahoma" panose="020B0804030504040204" pitchFamily="34" charset="0"/>
                    <a:ea typeface="PMingLiU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ahoma" panose="020B0804030504040204" pitchFamily="34" charset="0"/>
                    <a:ea typeface="PMingLiU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ahoma" panose="020B0804030504040204" pitchFamily="34" charset="0"/>
                    <a:ea typeface="PMingLiU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ahoma" panose="020B0804030504040204" pitchFamily="34" charset="0"/>
                    <a:ea typeface="PMingLiU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ahoma" panose="020B0804030504040204" pitchFamily="34" charset="0"/>
                    <a:ea typeface="PMingLiU" pitchFamily="18" charset="-120"/>
                  </a:defRPr>
                </a:lvl9pPr>
              </a:lstStyle>
              <a:p>
                <a:pPr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TW" sz="2400">
                    <a:solidFill>
                      <a:srgbClr val="000000"/>
                    </a:solidFill>
                  </a:rPr>
                  <a:t>0</a:t>
                </a:r>
                <a:endParaRPr lang="en-US" altLang="zh-TW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39" name="Text Box 56"/>
              <p:cNvSpPr txBox="1">
                <a:spLocks noChangeArrowheads="1"/>
              </p:cNvSpPr>
              <p:nvPr/>
            </p:nvSpPr>
            <p:spPr bwMode="auto">
              <a:xfrm>
                <a:off x="1995" y="3975"/>
                <a:ext cx="387" cy="29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Tahoma" panose="020B0804030504040204" pitchFamily="34" charset="0"/>
                    <a:ea typeface="PMingLiU" pitchFamily="18" charset="-120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Tahoma" panose="020B0804030504040204" pitchFamily="34" charset="0"/>
                    <a:ea typeface="PMingLiU" pitchFamily="18" charset="-120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Tahoma" panose="020B0804030504040204" pitchFamily="34" charset="0"/>
                    <a:ea typeface="PMingLiU" pitchFamily="18" charset="-120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Tahoma" panose="020B0804030504040204" pitchFamily="34" charset="0"/>
                    <a:ea typeface="PMingLiU" pitchFamily="18" charset="-120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Tahoma" panose="020B0804030504040204" pitchFamily="34" charset="0"/>
                    <a:ea typeface="PMingLiU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ahoma" panose="020B0804030504040204" pitchFamily="34" charset="0"/>
                    <a:ea typeface="PMingLiU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ahoma" panose="020B0804030504040204" pitchFamily="34" charset="0"/>
                    <a:ea typeface="PMingLiU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ahoma" panose="020B0804030504040204" pitchFamily="34" charset="0"/>
                    <a:ea typeface="PMingLiU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ahoma" panose="020B0804030504040204" pitchFamily="34" charset="0"/>
                    <a:ea typeface="PMingLiU" pitchFamily="18" charset="-120"/>
                  </a:defRPr>
                </a:lvl9pPr>
              </a:lstStyle>
              <a:p>
                <a:pPr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TW" sz="2400">
                    <a:solidFill>
                      <a:srgbClr val="000000"/>
                    </a:solidFill>
                  </a:rPr>
                  <a:t>1.0</a:t>
                </a:r>
                <a:endParaRPr lang="en-US" altLang="zh-TW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40" name="Text Box 57"/>
              <p:cNvSpPr txBox="1">
                <a:spLocks noChangeArrowheads="1"/>
              </p:cNvSpPr>
              <p:nvPr/>
            </p:nvSpPr>
            <p:spPr bwMode="auto">
              <a:xfrm>
                <a:off x="1617" y="3975"/>
                <a:ext cx="387" cy="29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Tahoma" panose="020B0804030504040204" pitchFamily="34" charset="0"/>
                    <a:ea typeface="PMingLiU" pitchFamily="18" charset="-120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Tahoma" panose="020B0804030504040204" pitchFamily="34" charset="0"/>
                    <a:ea typeface="PMingLiU" pitchFamily="18" charset="-120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Tahoma" panose="020B0804030504040204" pitchFamily="34" charset="0"/>
                    <a:ea typeface="PMingLiU" pitchFamily="18" charset="-120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Tahoma" panose="020B0804030504040204" pitchFamily="34" charset="0"/>
                    <a:ea typeface="PMingLiU" pitchFamily="18" charset="-120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Tahoma" panose="020B0804030504040204" pitchFamily="34" charset="0"/>
                    <a:ea typeface="PMingLiU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ahoma" panose="020B0804030504040204" pitchFamily="34" charset="0"/>
                    <a:ea typeface="PMingLiU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ahoma" panose="020B0804030504040204" pitchFamily="34" charset="0"/>
                    <a:ea typeface="PMingLiU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ahoma" panose="020B0804030504040204" pitchFamily="34" charset="0"/>
                    <a:ea typeface="PMingLiU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ahoma" panose="020B0804030504040204" pitchFamily="34" charset="0"/>
                    <a:ea typeface="PMingLiU" pitchFamily="18" charset="-120"/>
                  </a:defRPr>
                </a:lvl9pPr>
              </a:lstStyle>
              <a:p>
                <a:pPr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TW" sz="2400">
                    <a:solidFill>
                      <a:srgbClr val="000000"/>
                    </a:solidFill>
                  </a:rPr>
                  <a:t>2.0</a:t>
                </a:r>
                <a:endParaRPr lang="en-US" altLang="zh-TW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41" name="Text Box 58"/>
              <p:cNvSpPr txBox="1">
                <a:spLocks noChangeArrowheads="1"/>
              </p:cNvSpPr>
              <p:nvPr/>
            </p:nvSpPr>
            <p:spPr bwMode="auto">
              <a:xfrm>
                <a:off x="1260" y="3970"/>
                <a:ext cx="387" cy="29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Tahoma" panose="020B0804030504040204" pitchFamily="34" charset="0"/>
                    <a:ea typeface="PMingLiU" pitchFamily="18" charset="-120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Tahoma" panose="020B0804030504040204" pitchFamily="34" charset="0"/>
                    <a:ea typeface="PMingLiU" pitchFamily="18" charset="-120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Tahoma" panose="020B0804030504040204" pitchFamily="34" charset="0"/>
                    <a:ea typeface="PMingLiU" pitchFamily="18" charset="-120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Tahoma" panose="020B0804030504040204" pitchFamily="34" charset="0"/>
                    <a:ea typeface="PMingLiU" pitchFamily="18" charset="-120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Tahoma" panose="020B0804030504040204" pitchFamily="34" charset="0"/>
                    <a:ea typeface="PMingLiU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ahoma" panose="020B0804030504040204" pitchFamily="34" charset="0"/>
                    <a:ea typeface="PMingLiU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ahoma" panose="020B0804030504040204" pitchFamily="34" charset="0"/>
                    <a:ea typeface="PMingLiU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ahoma" panose="020B0804030504040204" pitchFamily="34" charset="0"/>
                    <a:ea typeface="PMingLiU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ahoma" panose="020B0804030504040204" pitchFamily="34" charset="0"/>
                    <a:ea typeface="PMingLiU" pitchFamily="18" charset="-120"/>
                  </a:defRPr>
                </a:lvl9pPr>
              </a:lstStyle>
              <a:p>
                <a:pPr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TW" sz="2400">
                    <a:solidFill>
                      <a:srgbClr val="000000"/>
                    </a:solidFill>
                  </a:rPr>
                  <a:t>3.0</a:t>
                </a:r>
                <a:endParaRPr lang="en-US" altLang="zh-TW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42" name="Text Box 59"/>
              <p:cNvSpPr txBox="1">
                <a:spLocks noChangeArrowheads="1"/>
              </p:cNvSpPr>
              <p:nvPr/>
            </p:nvSpPr>
            <p:spPr bwMode="auto">
              <a:xfrm>
                <a:off x="916" y="3980"/>
                <a:ext cx="385" cy="29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Tahoma" panose="020B0804030504040204" pitchFamily="34" charset="0"/>
                    <a:ea typeface="PMingLiU" pitchFamily="18" charset="-120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Tahoma" panose="020B0804030504040204" pitchFamily="34" charset="0"/>
                    <a:ea typeface="PMingLiU" pitchFamily="18" charset="-120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Tahoma" panose="020B0804030504040204" pitchFamily="34" charset="0"/>
                    <a:ea typeface="PMingLiU" pitchFamily="18" charset="-120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Tahoma" panose="020B0804030504040204" pitchFamily="34" charset="0"/>
                    <a:ea typeface="PMingLiU" pitchFamily="18" charset="-120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Tahoma" panose="020B0804030504040204" pitchFamily="34" charset="0"/>
                    <a:ea typeface="PMingLiU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ahoma" panose="020B0804030504040204" pitchFamily="34" charset="0"/>
                    <a:ea typeface="PMingLiU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ahoma" panose="020B0804030504040204" pitchFamily="34" charset="0"/>
                    <a:ea typeface="PMingLiU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ahoma" panose="020B0804030504040204" pitchFamily="34" charset="0"/>
                    <a:ea typeface="PMingLiU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ahoma" panose="020B0804030504040204" pitchFamily="34" charset="0"/>
                    <a:ea typeface="PMingLiU" pitchFamily="18" charset="-120"/>
                  </a:defRPr>
                </a:lvl9pPr>
              </a:lstStyle>
              <a:p>
                <a:pPr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TW" sz="2400">
                    <a:solidFill>
                      <a:srgbClr val="000000"/>
                    </a:solidFill>
                  </a:rPr>
                  <a:t>4.0</a:t>
                </a:r>
                <a:endParaRPr lang="en-US" altLang="zh-TW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43" name="Text Box 60"/>
              <p:cNvSpPr txBox="1">
                <a:spLocks noChangeArrowheads="1"/>
              </p:cNvSpPr>
              <p:nvPr/>
            </p:nvSpPr>
            <p:spPr bwMode="auto">
              <a:xfrm>
                <a:off x="519" y="3984"/>
                <a:ext cx="387" cy="29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Tahoma" panose="020B0804030504040204" pitchFamily="34" charset="0"/>
                    <a:ea typeface="PMingLiU" pitchFamily="18" charset="-120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Tahoma" panose="020B0804030504040204" pitchFamily="34" charset="0"/>
                    <a:ea typeface="PMingLiU" pitchFamily="18" charset="-120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Tahoma" panose="020B0804030504040204" pitchFamily="34" charset="0"/>
                    <a:ea typeface="PMingLiU" pitchFamily="18" charset="-120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Tahoma" panose="020B0804030504040204" pitchFamily="34" charset="0"/>
                    <a:ea typeface="PMingLiU" pitchFamily="18" charset="-120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Tahoma" panose="020B0804030504040204" pitchFamily="34" charset="0"/>
                    <a:ea typeface="PMingLiU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ahoma" panose="020B0804030504040204" pitchFamily="34" charset="0"/>
                    <a:ea typeface="PMingLiU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ahoma" panose="020B0804030504040204" pitchFamily="34" charset="0"/>
                    <a:ea typeface="PMingLiU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ahoma" panose="020B0804030504040204" pitchFamily="34" charset="0"/>
                    <a:ea typeface="PMingLiU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ahoma" panose="020B0804030504040204" pitchFamily="34" charset="0"/>
                    <a:ea typeface="PMingLiU" pitchFamily="18" charset="-120"/>
                  </a:defRPr>
                </a:lvl9pPr>
              </a:lstStyle>
              <a:p>
                <a:pPr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TW" sz="2400">
                    <a:solidFill>
                      <a:srgbClr val="000000"/>
                    </a:solidFill>
                  </a:rPr>
                  <a:t>5.0</a:t>
                </a:r>
                <a:endParaRPr lang="en-US" altLang="zh-TW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44" name="Text Box 61"/>
              <p:cNvSpPr txBox="1">
                <a:spLocks noChangeArrowheads="1"/>
              </p:cNvSpPr>
              <p:nvPr/>
            </p:nvSpPr>
            <p:spPr bwMode="auto">
              <a:xfrm>
                <a:off x="1296" y="4138"/>
                <a:ext cx="663" cy="23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Tahoma" panose="020B0804030504040204" pitchFamily="34" charset="0"/>
                    <a:ea typeface="PMingLiU" pitchFamily="18" charset="-120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Tahoma" panose="020B0804030504040204" pitchFamily="34" charset="0"/>
                    <a:ea typeface="PMingLiU" pitchFamily="18" charset="-120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Tahoma" panose="020B0804030504040204" pitchFamily="34" charset="0"/>
                    <a:ea typeface="PMingLiU" pitchFamily="18" charset="-120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Tahoma" panose="020B0804030504040204" pitchFamily="34" charset="0"/>
                    <a:ea typeface="PMingLiU" pitchFamily="18" charset="-120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Tahoma" panose="020B0804030504040204" pitchFamily="34" charset="0"/>
                    <a:ea typeface="PMingLiU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ahoma" panose="020B0804030504040204" pitchFamily="34" charset="0"/>
                    <a:ea typeface="PMingLiU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ahoma" panose="020B0804030504040204" pitchFamily="34" charset="0"/>
                    <a:ea typeface="PMingLiU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ahoma" panose="020B0804030504040204" pitchFamily="34" charset="0"/>
                    <a:ea typeface="PMingLiU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ahoma" panose="020B0804030504040204" pitchFamily="34" charset="0"/>
                    <a:ea typeface="PMingLiU" pitchFamily="18" charset="-120"/>
                  </a:defRPr>
                </a:lvl9pPr>
              </a:lstStyle>
              <a:p>
                <a:pPr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TW">
                    <a:solidFill>
                      <a:srgbClr val="000000"/>
                    </a:solidFill>
                  </a:rPr>
                  <a:t>Distance</a:t>
                </a:r>
                <a:endParaRPr lang="en-US" altLang="zh-TW">
                  <a:solidFill>
                    <a:srgbClr val="000000"/>
                  </a:solidFill>
                </a:endParaRPr>
              </a:p>
            </p:txBody>
          </p:sp>
          <p:sp>
            <p:nvSpPr>
              <p:cNvPr id="45" name="Text Box 69"/>
              <p:cNvSpPr txBox="1">
                <a:spLocks noChangeArrowheads="1"/>
              </p:cNvSpPr>
              <p:nvPr/>
            </p:nvSpPr>
            <p:spPr bwMode="auto">
              <a:xfrm>
                <a:off x="125" y="2858"/>
                <a:ext cx="1176" cy="291"/>
              </a:xfrm>
              <a:prstGeom prst="rect">
                <a:avLst/>
              </a:prstGeom>
              <a:solidFill>
                <a:srgbClr val="CCFFCC"/>
              </a:solidFill>
              <a:ln w="9525">
                <a:solidFill>
                  <a:schemeClr val="tx1"/>
                </a:solidFill>
                <a:miter lim="800000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Tahoma" panose="020B0804030504040204" pitchFamily="34" charset="0"/>
                    <a:ea typeface="PMingLiU" pitchFamily="18" charset="-120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Tahoma" panose="020B0804030504040204" pitchFamily="34" charset="0"/>
                    <a:ea typeface="PMingLiU" pitchFamily="18" charset="-120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Tahoma" panose="020B0804030504040204" pitchFamily="34" charset="0"/>
                    <a:ea typeface="PMingLiU" pitchFamily="18" charset="-120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Tahoma" panose="020B0804030504040204" pitchFamily="34" charset="0"/>
                    <a:ea typeface="PMingLiU" pitchFamily="18" charset="-120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Tahoma" panose="020B0804030504040204" pitchFamily="34" charset="0"/>
                    <a:ea typeface="PMingLiU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ahoma" panose="020B0804030504040204" pitchFamily="34" charset="0"/>
                    <a:ea typeface="PMingLiU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ahoma" panose="020B0804030504040204" pitchFamily="34" charset="0"/>
                    <a:ea typeface="PMingLiU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ahoma" panose="020B0804030504040204" pitchFamily="34" charset="0"/>
                    <a:ea typeface="PMingLiU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ahoma" panose="020B0804030504040204" pitchFamily="34" charset="0"/>
                    <a:ea typeface="PMingLiU" pitchFamily="18" charset="-120"/>
                  </a:defRPr>
                </a:lvl9pPr>
              </a:lstStyle>
              <a:p>
                <a:pPr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TW" sz="2400">
                    <a:solidFill>
                      <a:srgbClr val="000000"/>
                    </a:solidFill>
                  </a:rPr>
                  <a:t>Dendrogram</a:t>
                </a:r>
                <a:endParaRPr lang="en-US" altLang="zh-TW" sz="240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47" name="Group 72"/>
            <p:cNvGrpSpPr/>
            <p:nvPr/>
          </p:nvGrpSpPr>
          <p:grpSpPr bwMode="auto">
            <a:xfrm>
              <a:off x="8881704" y="7788671"/>
              <a:ext cx="2951706" cy="746126"/>
              <a:chOff x="1779" y="3490"/>
              <a:chExt cx="947" cy="470"/>
            </a:xfrm>
          </p:grpSpPr>
          <p:sp>
            <p:nvSpPr>
              <p:cNvPr id="48" name="Text Box 35"/>
              <p:cNvSpPr txBox="1">
                <a:spLocks noChangeArrowheads="1"/>
              </p:cNvSpPr>
              <p:nvPr/>
            </p:nvSpPr>
            <p:spPr bwMode="auto">
              <a:xfrm>
                <a:off x="2504" y="3669"/>
                <a:ext cx="222" cy="29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Tahoma" panose="020B0804030504040204" pitchFamily="34" charset="0"/>
                    <a:ea typeface="PMingLiU" pitchFamily="18" charset="-120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Tahoma" panose="020B0804030504040204" pitchFamily="34" charset="0"/>
                    <a:ea typeface="PMingLiU" pitchFamily="18" charset="-120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Tahoma" panose="020B0804030504040204" pitchFamily="34" charset="0"/>
                    <a:ea typeface="PMingLiU" pitchFamily="18" charset="-120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Tahoma" panose="020B0804030504040204" pitchFamily="34" charset="0"/>
                    <a:ea typeface="PMingLiU" pitchFamily="18" charset="-120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Tahoma" panose="020B0804030504040204" pitchFamily="34" charset="0"/>
                    <a:ea typeface="PMingLiU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ahoma" panose="020B0804030504040204" pitchFamily="34" charset="0"/>
                    <a:ea typeface="PMingLiU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ahoma" panose="020B0804030504040204" pitchFamily="34" charset="0"/>
                    <a:ea typeface="PMingLiU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ahoma" panose="020B0804030504040204" pitchFamily="34" charset="0"/>
                    <a:ea typeface="PMingLiU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ahoma" panose="020B0804030504040204" pitchFamily="34" charset="0"/>
                    <a:ea typeface="PMingLiU" pitchFamily="18" charset="-120"/>
                  </a:defRPr>
                </a:lvl9pPr>
              </a:lstStyle>
              <a:p>
                <a:pPr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TW" sz="2400">
                    <a:solidFill>
                      <a:srgbClr val="000000"/>
                    </a:solidFill>
                  </a:rPr>
                  <a:t>1</a:t>
                </a:r>
                <a:endParaRPr lang="en-US" altLang="zh-TW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49" name="Text Box 36"/>
              <p:cNvSpPr txBox="1">
                <a:spLocks noChangeArrowheads="1"/>
              </p:cNvSpPr>
              <p:nvPr/>
            </p:nvSpPr>
            <p:spPr bwMode="auto">
              <a:xfrm>
                <a:off x="2504" y="3490"/>
                <a:ext cx="222" cy="29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Tahoma" panose="020B0804030504040204" pitchFamily="34" charset="0"/>
                    <a:ea typeface="PMingLiU" pitchFamily="18" charset="-120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Tahoma" panose="020B0804030504040204" pitchFamily="34" charset="0"/>
                    <a:ea typeface="PMingLiU" pitchFamily="18" charset="-120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Tahoma" panose="020B0804030504040204" pitchFamily="34" charset="0"/>
                    <a:ea typeface="PMingLiU" pitchFamily="18" charset="-120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Tahoma" panose="020B0804030504040204" pitchFamily="34" charset="0"/>
                    <a:ea typeface="PMingLiU" pitchFamily="18" charset="-120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Tahoma" panose="020B0804030504040204" pitchFamily="34" charset="0"/>
                    <a:ea typeface="PMingLiU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ahoma" panose="020B0804030504040204" pitchFamily="34" charset="0"/>
                    <a:ea typeface="PMingLiU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ahoma" panose="020B0804030504040204" pitchFamily="34" charset="0"/>
                    <a:ea typeface="PMingLiU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ahoma" panose="020B0804030504040204" pitchFamily="34" charset="0"/>
                    <a:ea typeface="PMingLiU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ahoma" panose="020B0804030504040204" pitchFamily="34" charset="0"/>
                    <a:ea typeface="PMingLiU" pitchFamily="18" charset="-120"/>
                  </a:defRPr>
                </a:lvl9pPr>
              </a:lstStyle>
              <a:p>
                <a:pPr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TW" sz="2400">
                    <a:solidFill>
                      <a:srgbClr val="000000"/>
                    </a:solidFill>
                  </a:rPr>
                  <a:t>2</a:t>
                </a:r>
                <a:endParaRPr lang="en-US" altLang="zh-TW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50" name="Line 42"/>
              <p:cNvSpPr>
                <a:spLocks noChangeShapeType="1"/>
              </p:cNvSpPr>
              <p:nvPr/>
            </p:nvSpPr>
            <p:spPr bwMode="auto">
              <a:xfrm flipV="1">
                <a:off x="1779" y="3809"/>
                <a:ext cx="725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51" name="Line 43"/>
              <p:cNvSpPr>
                <a:spLocks noChangeShapeType="1"/>
              </p:cNvSpPr>
              <p:nvPr/>
            </p:nvSpPr>
            <p:spPr bwMode="auto">
              <a:xfrm flipV="1">
                <a:off x="1784" y="3602"/>
                <a:ext cx="725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52" name="Line 44"/>
              <p:cNvSpPr>
                <a:spLocks noChangeShapeType="1"/>
              </p:cNvSpPr>
              <p:nvPr/>
            </p:nvSpPr>
            <p:spPr bwMode="auto">
              <a:xfrm>
                <a:off x="1779" y="3582"/>
                <a:ext cx="0" cy="22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en-US" sz="2400">
                  <a:solidFill>
                    <a:srgbClr val="000000"/>
                  </a:solidFill>
                </a:endParaRPr>
              </a:p>
            </p:txBody>
          </p:sp>
        </p:grpSp>
      </p:grpSp>
      <p:sp>
        <p:nvSpPr>
          <p:cNvPr id="59" name="Rectangle 12"/>
          <p:cNvSpPr txBox="1">
            <a:spLocks noChangeArrowheads="1"/>
          </p:cNvSpPr>
          <p:nvPr/>
        </p:nvSpPr>
        <p:spPr>
          <a:xfrm>
            <a:off x="1144922" y="1135972"/>
            <a:ext cx="13554635" cy="950347"/>
          </a:xfrm>
          <a:prstGeom prst="rect">
            <a:avLst/>
          </a:prstGeom>
        </p:spPr>
        <p:txBody>
          <a:bodyPr/>
          <a:lstStyle>
            <a:lvl1pPr algn="l" defTabSz="134366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7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solidFill>
                  <a:srgbClr val="00B0F0"/>
                </a:solidFill>
                <a:latin typeface="+mn-lt"/>
              </a:rPr>
              <a:t>Repeat</a:t>
            </a:r>
            <a:r>
              <a:rPr lang="en-US" altLang="zh-CN" sz="4800" dirty="0">
                <a:solidFill>
                  <a:srgbClr val="00B0F0"/>
                </a:solidFill>
                <a:latin typeface="+mn-lt"/>
              </a:rPr>
              <a:t>:</a:t>
            </a:r>
            <a:endParaRPr lang="en-US" altLang="zh-CN" sz="4800" dirty="0">
              <a:solidFill>
                <a:srgbClr val="00B0F0"/>
              </a:solidFill>
              <a:latin typeface="+mn-lt"/>
            </a:endParaRPr>
          </a:p>
          <a:p>
            <a:r>
              <a:rPr lang="en-US" sz="4800" dirty="0">
                <a:solidFill>
                  <a:srgbClr val="00B0F0"/>
                </a:solidFill>
                <a:latin typeface="+mn-lt"/>
              </a:rPr>
              <a:t>Find the smallest value, merge them</a:t>
            </a:r>
            <a:endParaRPr lang="en-US" sz="4800" dirty="0">
              <a:solidFill>
                <a:srgbClr val="00B0F0"/>
              </a:solidFill>
              <a:latin typeface="+mn-lt"/>
            </a:endParaRPr>
          </a:p>
        </p:txBody>
      </p:sp>
      <p:graphicFrame>
        <p:nvGraphicFramePr>
          <p:cNvPr id="60" name="Object 3"/>
          <p:cNvGraphicFramePr>
            <a:graphicFrameLocks noChangeAspect="1"/>
          </p:cNvGraphicFramePr>
          <p:nvPr/>
        </p:nvGraphicFramePr>
        <p:xfrm>
          <a:off x="5461725" y="3604167"/>
          <a:ext cx="2808287" cy="1871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71" name="Equation" r:id="rId2" imgW="1371600" imgH="914400" progId="Equation.3">
                  <p:embed/>
                </p:oleObj>
              </mc:Choice>
              <mc:Fallback>
                <p:oleObj name="Equation" r:id="rId2" imgW="1371600" imgH="9144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61725" y="3604167"/>
                        <a:ext cx="2808287" cy="18716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" name="Text Box 4"/>
          <p:cNvSpPr txBox="1">
            <a:spLocks noChangeArrowheads="1"/>
          </p:cNvSpPr>
          <p:nvPr/>
        </p:nvSpPr>
        <p:spPr bwMode="auto">
          <a:xfrm>
            <a:off x="4831487" y="3651792"/>
            <a:ext cx="6096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Tahoma" panose="020B0804030504040204" pitchFamily="34" charset="0"/>
                <a:ea typeface="PMingLiU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Tahoma" panose="020B0804030504040204" pitchFamily="34" charset="0"/>
                <a:ea typeface="PMingLiU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Tahoma" panose="020B0804030504040204" pitchFamily="34" charset="0"/>
                <a:ea typeface="PMingLiU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Tahoma" panose="020B0804030504040204" pitchFamily="34" charset="0"/>
                <a:ea typeface="PMingLiU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Tahoma" panose="020B0804030504040204" pitchFamily="34" charset="0"/>
                <a:ea typeface="PMingLiU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804030504040204" pitchFamily="34" charset="0"/>
                <a:ea typeface="PMingLiU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804030504040204" pitchFamily="34" charset="0"/>
                <a:ea typeface="PMingLiU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804030504040204" pitchFamily="34" charset="0"/>
                <a:ea typeface="PMingLiU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804030504040204" pitchFamily="34" charset="0"/>
                <a:ea typeface="PMingLiU" pitchFamily="18" charset="-12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TW">
                <a:solidFill>
                  <a:srgbClr val="000000"/>
                </a:solidFill>
              </a:rPr>
              <a:t>(12)</a:t>
            </a:r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62" name="Text Box 5"/>
          <p:cNvSpPr txBox="1">
            <a:spLocks noChangeArrowheads="1"/>
          </p:cNvSpPr>
          <p:nvPr/>
        </p:nvSpPr>
        <p:spPr bwMode="auto">
          <a:xfrm>
            <a:off x="4966425" y="4156617"/>
            <a:ext cx="309562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Tahoma" panose="020B0804030504040204" pitchFamily="34" charset="0"/>
                <a:ea typeface="PMingLiU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Tahoma" panose="020B0804030504040204" pitchFamily="34" charset="0"/>
                <a:ea typeface="PMingLiU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Tahoma" panose="020B0804030504040204" pitchFamily="34" charset="0"/>
                <a:ea typeface="PMingLiU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Tahoma" panose="020B0804030504040204" pitchFamily="34" charset="0"/>
                <a:ea typeface="PMingLiU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Tahoma" panose="020B0804030504040204" pitchFamily="34" charset="0"/>
                <a:ea typeface="PMingLiU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804030504040204" pitchFamily="34" charset="0"/>
                <a:ea typeface="PMingLiU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804030504040204" pitchFamily="34" charset="0"/>
                <a:ea typeface="PMingLiU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804030504040204" pitchFamily="34" charset="0"/>
                <a:ea typeface="PMingLiU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804030504040204" pitchFamily="34" charset="0"/>
                <a:ea typeface="PMingLiU" pitchFamily="18" charset="-12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TW">
                <a:solidFill>
                  <a:srgbClr val="000000"/>
                </a:solidFill>
              </a:rPr>
              <a:t>3</a:t>
            </a:r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63" name="Text Box 6"/>
          <p:cNvSpPr txBox="1">
            <a:spLocks noChangeArrowheads="1"/>
          </p:cNvSpPr>
          <p:nvPr/>
        </p:nvSpPr>
        <p:spPr bwMode="auto">
          <a:xfrm>
            <a:off x="4982300" y="4628104"/>
            <a:ext cx="309562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Tahoma" panose="020B0804030504040204" pitchFamily="34" charset="0"/>
                <a:ea typeface="PMingLiU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Tahoma" panose="020B0804030504040204" pitchFamily="34" charset="0"/>
                <a:ea typeface="PMingLiU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Tahoma" panose="020B0804030504040204" pitchFamily="34" charset="0"/>
                <a:ea typeface="PMingLiU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Tahoma" panose="020B0804030504040204" pitchFamily="34" charset="0"/>
                <a:ea typeface="PMingLiU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Tahoma" panose="020B0804030504040204" pitchFamily="34" charset="0"/>
                <a:ea typeface="PMingLiU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804030504040204" pitchFamily="34" charset="0"/>
                <a:ea typeface="PMingLiU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804030504040204" pitchFamily="34" charset="0"/>
                <a:ea typeface="PMingLiU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804030504040204" pitchFamily="34" charset="0"/>
                <a:ea typeface="PMingLiU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804030504040204" pitchFamily="34" charset="0"/>
                <a:ea typeface="PMingLiU" pitchFamily="18" charset="-12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TW">
                <a:solidFill>
                  <a:srgbClr val="000000"/>
                </a:solidFill>
              </a:rPr>
              <a:t>4</a:t>
            </a:r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64" name="Text Box 7"/>
          <p:cNvSpPr txBox="1">
            <a:spLocks noChangeArrowheads="1"/>
          </p:cNvSpPr>
          <p:nvPr/>
        </p:nvSpPr>
        <p:spPr bwMode="auto">
          <a:xfrm>
            <a:off x="4975950" y="5051967"/>
            <a:ext cx="309562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Tahoma" panose="020B0804030504040204" pitchFamily="34" charset="0"/>
                <a:ea typeface="PMingLiU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Tahoma" panose="020B0804030504040204" pitchFamily="34" charset="0"/>
                <a:ea typeface="PMingLiU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Tahoma" panose="020B0804030504040204" pitchFamily="34" charset="0"/>
                <a:ea typeface="PMingLiU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Tahoma" panose="020B0804030504040204" pitchFamily="34" charset="0"/>
                <a:ea typeface="PMingLiU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Tahoma" panose="020B0804030504040204" pitchFamily="34" charset="0"/>
                <a:ea typeface="PMingLiU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804030504040204" pitchFamily="34" charset="0"/>
                <a:ea typeface="PMingLiU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804030504040204" pitchFamily="34" charset="0"/>
                <a:ea typeface="PMingLiU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804030504040204" pitchFamily="34" charset="0"/>
                <a:ea typeface="PMingLiU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804030504040204" pitchFamily="34" charset="0"/>
                <a:ea typeface="PMingLiU" pitchFamily="18" charset="-12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TW">
                <a:solidFill>
                  <a:srgbClr val="000000"/>
                </a:solidFill>
              </a:rPr>
              <a:t>5</a:t>
            </a:r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65" name="Text Box 8"/>
          <p:cNvSpPr txBox="1">
            <a:spLocks noChangeArrowheads="1"/>
          </p:cNvSpPr>
          <p:nvPr/>
        </p:nvSpPr>
        <p:spPr bwMode="auto">
          <a:xfrm>
            <a:off x="5534750" y="3164429"/>
            <a:ext cx="6096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Tahoma" panose="020B0804030504040204" pitchFamily="34" charset="0"/>
                <a:ea typeface="PMingLiU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Tahoma" panose="020B0804030504040204" pitchFamily="34" charset="0"/>
                <a:ea typeface="PMingLiU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Tahoma" panose="020B0804030504040204" pitchFamily="34" charset="0"/>
                <a:ea typeface="PMingLiU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Tahoma" panose="020B0804030504040204" pitchFamily="34" charset="0"/>
                <a:ea typeface="PMingLiU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Tahoma" panose="020B0804030504040204" pitchFamily="34" charset="0"/>
                <a:ea typeface="PMingLiU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804030504040204" pitchFamily="34" charset="0"/>
                <a:ea typeface="PMingLiU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804030504040204" pitchFamily="34" charset="0"/>
                <a:ea typeface="PMingLiU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804030504040204" pitchFamily="34" charset="0"/>
                <a:ea typeface="PMingLiU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804030504040204" pitchFamily="34" charset="0"/>
                <a:ea typeface="PMingLiU" pitchFamily="18" charset="-12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TW">
                <a:solidFill>
                  <a:srgbClr val="000000"/>
                </a:solidFill>
              </a:rPr>
              <a:t>(12)</a:t>
            </a:r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66" name="Text Box 9"/>
          <p:cNvSpPr txBox="1">
            <a:spLocks noChangeArrowheads="1"/>
          </p:cNvSpPr>
          <p:nvPr/>
        </p:nvSpPr>
        <p:spPr bwMode="auto">
          <a:xfrm>
            <a:off x="6358662" y="3164429"/>
            <a:ext cx="30956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Tahoma" panose="020B0804030504040204" pitchFamily="34" charset="0"/>
                <a:ea typeface="PMingLiU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Tahoma" panose="020B0804030504040204" pitchFamily="34" charset="0"/>
                <a:ea typeface="PMingLiU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Tahoma" panose="020B0804030504040204" pitchFamily="34" charset="0"/>
                <a:ea typeface="PMingLiU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Tahoma" panose="020B0804030504040204" pitchFamily="34" charset="0"/>
                <a:ea typeface="PMingLiU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Tahoma" panose="020B0804030504040204" pitchFamily="34" charset="0"/>
                <a:ea typeface="PMingLiU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804030504040204" pitchFamily="34" charset="0"/>
                <a:ea typeface="PMingLiU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804030504040204" pitchFamily="34" charset="0"/>
                <a:ea typeface="PMingLiU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804030504040204" pitchFamily="34" charset="0"/>
                <a:ea typeface="PMingLiU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804030504040204" pitchFamily="34" charset="0"/>
                <a:ea typeface="PMingLiU" pitchFamily="18" charset="-12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TW">
                <a:solidFill>
                  <a:srgbClr val="000000"/>
                </a:solidFill>
              </a:rPr>
              <a:t>3</a:t>
            </a:r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67" name="Text Box 10"/>
          <p:cNvSpPr txBox="1">
            <a:spLocks noChangeArrowheads="1"/>
          </p:cNvSpPr>
          <p:nvPr/>
        </p:nvSpPr>
        <p:spPr bwMode="auto">
          <a:xfrm>
            <a:off x="7022237" y="3180304"/>
            <a:ext cx="30956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Tahoma" panose="020B0804030504040204" pitchFamily="34" charset="0"/>
                <a:ea typeface="PMingLiU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Tahoma" panose="020B0804030504040204" pitchFamily="34" charset="0"/>
                <a:ea typeface="PMingLiU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Tahoma" panose="020B0804030504040204" pitchFamily="34" charset="0"/>
                <a:ea typeface="PMingLiU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Tahoma" panose="020B0804030504040204" pitchFamily="34" charset="0"/>
                <a:ea typeface="PMingLiU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Tahoma" panose="020B0804030504040204" pitchFamily="34" charset="0"/>
                <a:ea typeface="PMingLiU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804030504040204" pitchFamily="34" charset="0"/>
                <a:ea typeface="PMingLiU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804030504040204" pitchFamily="34" charset="0"/>
                <a:ea typeface="PMingLiU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804030504040204" pitchFamily="34" charset="0"/>
                <a:ea typeface="PMingLiU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804030504040204" pitchFamily="34" charset="0"/>
                <a:ea typeface="PMingLiU" pitchFamily="18" charset="-12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TW">
                <a:solidFill>
                  <a:srgbClr val="000000"/>
                </a:solidFill>
              </a:rPr>
              <a:t>4</a:t>
            </a:r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68" name="Text Box 11"/>
          <p:cNvSpPr txBox="1">
            <a:spLocks noChangeArrowheads="1"/>
          </p:cNvSpPr>
          <p:nvPr/>
        </p:nvSpPr>
        <p:spPr bwMode="auto">
          <a:xfrm>
            <a:off x="7646125" y="3180304"/>
            <a:ext cx="309562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Tahoma" panose="020B0804030504040204" pitchFamily="34" charset="0"/>
                <a:ea typeface="PMingLiU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Tahoma" panose="020B0804030504040204" pitchFamily="34" charset="0"/>
                <a:ea typeface="PMingLiU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Tahoma" panose="020B0804030504040204" pitchFamily="34" charset="0"/>
                <a:ea typeface="PMingLiU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Tahoma" panose="020B0804030504040204" pitchFamily="34" charset="0"/>
                <a:ea typeface="PMingLiU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Tahoma" panose="020B0804030504040204" pitchFamily="34" charset="0"/>
                <a:ea typeface="PMingLiU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804030504040204" pitchFamily="34" charset="0"/>
                <a:ea typeface="PMingLiU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804030504040204" pitchFamily="34" charset="0"/>
                <a:ea typeface="PMingLiU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804030504040204" pitchFamily="34" charset="0"/>
                <a:ea typeface="PMingLiU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804030504040204" pitchFamily="34" charset="0"/>
                <a:ea typeface="PMingLiU" pitchFamily="18" charset="-12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TW">
                <a:solidFill>
                  <a:srgbClr val="000000"/>
                </a:solidFill>
              </a:rPr>
              <a:t>5</a:t>
            </a:r>
            <a:endParaRPr lang="en-US" altLang="zh-TW">
              <a:solidFill>
                <a:srgbClr val="000000"/>
              </a:solidFill>
            </a:endParaRPr>
          </a:p>
        </p:txBody>
      </p:sp>
      <p:grpSp>
        <p:nvGrpSpPr>
          <p:cNvPr id="69" name="Group 56"/>
          <p:cNvGrpSpPr/>
          <p:nvPr/>
        </p:nvGrpSpPr>
        <p:grpSpPr bwMode="auto">
          <a:xfrm>
            <a:off x="9246325" y="3388267"/>
            <a:ext cx="2862262" cy="1887537"/>
            <a:chOff x="3041" y="1389"/>
            <a:chExt cx="1803" cy="1189"/>
          </a:xfrm>
        </p:grpSpPr>
        <p:graphicFrame>
          <p:nvGraphicFramePr>
            <p:cNvPr id="70" name="Object 46"/>
            <p:cNvGraphicFramePr>
              <a:graphicFrameLocks noChangeAspect="1"/>
            </p:cNvGraphicFramePr>
            <p:nvPr/>
          </p:nvGraphicFramePr>
          <p:xfrm>
            <a:off x="3500" y="1661"/>
            <a:ext cx="1344" cy="9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172" name="Equation" r:id="rId4" imgW="1040765" imgH="711200" progId="Equation.3">
                    <p:embed/>
                  </p:oleObj>
                </mc:Choice>
                <mc:Fallback>
                  <p:oleObj name="Equation" r:id="rId4" imgW="1040765" imgH="711200" progId="Equation.3">
                    <p:embed/>
                    <p:pic>
                      <p:nvPicPr>
                        <p:cNvPr id="0" name="Object 4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00" y="1661"/>
                          <a:ext cx="1344" cy="91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1" name="Text Box 47"/>
            <p:cNvSpPr txBox="1">
              <a:spLocks noChangeArrowheads="1"/>
            </p:cNvSpPr>
            <p:nvPr/>
          </p:nvSpPr>
          <p:spPr bwMode="auto">
            <a:xfrm>
              <a:off x="3052" y="1677"/>
              <a:ext cx="38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TW">
                  <a:solidFill>
                    <a:srgbClr val="000000"/>
                  </a:solidFill>
                </a:rPr>
                <a:t>(12)</a:t>
              </a:r>
              <a:endParaRPr lang="en-US" altLang="zh-TW">
                <a:solidFill>
                  <a:srgbClr val="000000"/>
                </a:solidFill>
              </a:endParaRPr>
            </a:p>
          </p:txBody>
        </p:sp>
        <p:sp>
          <p:nvSpPr>
            <p:cNvPr id="72" name="Text Box 48"/>
            <p:cNvSpPr txBox="1">
              <a:spLocks noChangeArrowheads="1"/>
            </p:cNvSpPr>
            <p:nvPr/>
          </p:nvSpPr>
          <p:spPr bwMode="auto">
            <a:xfrm>
              <a:off x="3137" y="1995"/>
              <a:ext cx="195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TW">
                  <a:solidFill>
                    <a:srgbClr val="000000"/>
                  </a:solidFill>
                </a:rPr>
                <a:t>3</a:t>
              </a:r>
              <a:endParaRPr lang="en-US" altLang="zh-TW">
                <a:solidFill>
                  <a:srgbClr val="000000"/>
                </a:solidFill>
              </a:endParaRPr>
            </a:p>
          </p:txBody>
        </p:sp>
        <p:sp>
          <p:nvSpPr>
            <p:cNvPr id="73" name="Text Box 49"/>
            <p:cNvSpPr txBox="1">
              <a:spLocks noChangeArrowheads="1"/>
            </p:cNvSpPr>
            <p:nvPr/>
          </p:nvSpPr>
          <p:spPr bwMode="auto">
            <a:xfrm>
              <a:off x="3041" y="2292"/>
              <a:ext cx="429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TW">
                  <a:solidFill>
                    <a:srgbClr val="000000"/>
                  </a:solidFill>
                </a:rPr>
                <a:t>(4 5)</a:t>
              </a:r>
              <a:endParaRPr lang="en-US" altLang="zh-TW">
                <a:solidFill>
                  <a:srgbClr val="000000"/>
                </a:solidFill>
              </a:endParaRPr>
            </a:p>
          </p:txBody>
        </p:sp>
        <p:sp>
          <p:nvSpPr>
            <p:cNvPr id="74" name="Text Box 51"/>
            <p:cNvSpPr txBox="1">
              <a:spLocks noChangeArrowheads="1"/>
            </p:cNvSpPr>
            <p:nvPr/>
          </p:nvSpPr>
          <p:spPr bwMode="auto">
            <a:xfrm>
              <a:off x="3575" y="1389"/>
              <a:ext cx="38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TW">
                  <a:solidFill>
                    <a:srgbClr val="000000"/>
                  </a:solidFill>
                </a:rPr>
                <a:t>(12)</a:t>
              </a:r>
              <a:endParaRPr lang="en-US" altLang="zh-TW">
                <a:solidFill>
                  <a:srgbClr val="000000"/>
                </a:solidFill>
              </a:endParaRPr>
            </a:p>
          </p:txBody>
        </p:sp>
        <p:sp>
          <p:nvSpPr>
            <p:cNvPr id="75" name="Text Box 52"/>
            <p:cNvSpPr txBox="1">
              <a:spLocks noChangeArrowheads="1"/>
            </p:cNvSpPr>
            <p:nvPr/>
          </p:nvSpPr>
          <p:spPr bwMode="auto">
            <a:xfrm>
              <a:off x="4094" y="1389"/>
              <a:ext cx="195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TW">
                  <a:solidFill>
                    <a:srgbClr val="000000"/>
                  </a:solidFill>
                </a:rPr>
                <a:t>3</a:t>
              </a:r>
              <a:endParaRPr lang="en-US" altLang="zh-TW">
                <a:solidFill>
                  <a:srgbClr val="000000"/>
                </a:solidFill>
              </a:endParaRPr>
            </a:p>
          </p:txBody>
        </p:sp>
        <p:sp>
          <p:nvSpPr>
            <p:cNvPr id="76" name="Text Box 53"/>
            <p:cNvSpPr txBox="1">
              <a:spLocks noChangeArrowheads="1"/>
            </p:cNvSpPr>
            <p:nvPr/>
          </p:nvSpPr>
          <p:spPr bwMode="auto">
            <a:xfrm>
              <a:off x="4377" y="1399"/>
              <a:ext cx="429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TW">
                  <a:solidFill>
                    <a:srgbClr val="000000"/>
                  </a:solidFill>
                </a:rPr>
                <a:t>(4 5)</a:t>
              </a:r>
              <a:endParaRPr lang="en-US" altLang="zh-TW">
                <a:solidFill>
                  <a:srgbClr val="000000"/>
                </a:solidFill>
              </a:endParaRPr>
            </a:p>
          </p:txBody>
        </p:sp>
      </p:grpSp>
      <p:sp>
        <p:nvSpPr>
          <p:cNvPr id="77" name="Oval 55"/>
          <p:cNvSpPr>
            <a:spLocks noChangeArrowheads="1"/>
          </p:cNvSpPr>
          <p:nvPr/>
        </p:nvSpPr>
        <p:spPr bwMode="auto">
          <a:xfrm>
            <a:off x="6880950" y="4972592"/>
            <a:ext cx="647700" cy="503237"/>
          </a:xfrm>
          <a:prstGeom prst="ellipse">
            <a:avLst/>
          </a:prstGeom>
          <a:noFill/>
          <a:ln w="38100">
            <a:solidFill>
              <a:schemeClr val="accent2"/>
            </a:solidFill>
            <a:prstDash val="dash"/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en-US">
              <a:solidFill>
                <a:srgbClr val="000000"/>
              </a:solidFill>
            </a:endParaRPr>
          </a:p>
        </p:txBody>
      </p:sp>
      <p:cxnSp>
        <p:nvCxnSpPr>
          <p:cNvPr id="78" name="Straight Arrow Connector 77"/>
          <p:cNvCxnSpPr>
            <a:stCxn id="77" idx="6"/>
            <a:endCxn id="73" idx="1"/>
          </p:cNvCxnSpPr>
          <p:nvPr/>
        </p:nvCxnSpPr>
        <p:spPr bwMode="auto">
          <a:xfrm flipV="1">
            <a:off x="7528650" y="5005135"/>
            <a:ext cx="1717675" cy="219076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79" name="Group 57"/>
          <p:cNvGrpSpPr/>
          <p:nvPr/>
        </p:nvGrpSpPr>
        <p:grpSpPr bwMode="auto">
          <a:xfrm>
            <a:off x="7800905" y="6754956"/>
            <a:ext cx="4032491" cy="654050"/>
            <a:chOff x="1429" y="2855"/>
            <a:chExt cx="1268" cy="412"/>
          </a:xfrm>
        </p:grpSpPr>
        <p:sp>
          <p:nvSpPr>
            <p:cNvPr id="80" name="Text Box 15"/>
            <p:cNvSpPr txBox="1">
              <a:spLocks noChangeArrowheads="1"/>
            </p:cNvSpPr>
            <p:nvPr/>
          </p:nvSpPr>
          <p:spPr bwMode="auto">
            <a:xfrm>
              <a:off x="2502" y="2855"/>
              <a:ext cx="195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TW">
                  <a:solidFill>
                    <a:srgbClr val="000000"/>
                  </a:solidFill>
                </a:rPr>
                <a:t>5</a:t>
              </a:r>
              <a:endParaRPr lang="en-US" altLang="zh-TW">
                <a:solidFill>
                  <a:srgbClr val="000000"/>
                </a:solidFill>
              </a:endParaRPr>
            </a:p>
          </p:txBody>
        </p:sp>
        <p:sp>
          <p:nvSpPr>
            <p:cNvPr id="81" name="Text Box 16"/>
            <p:cNvSpPr txBox="1">
              <a:spLocks noChangeArrowheads="1"/>
            </p:cNvSpPr>
            <p:nvPr/>
          </p:nvSpPr>
          <p:spPr bwMode="auto">
            <a:xfrm>
              <a:off x="2502" y="3036"/>
              <a:ext cx="195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TW">
                  <a:solidFill>
                    <a:srgbClr val="000000"/>
                  </a:solidFill>
                </a:rPr>
                <a:t>4</a:t>
              </a:r>
              <a:endParaRPr lang="en-US" altLang="zh-TW">
                <a:solidFill>
                  <a:srgbClr val="000000"/>
                </a:solidFill>
              </a:endParaRPr>
            </a:p>
          </p:txBody>
        </p:sp>
        <p:sp>
          <p:nvSpPr>
            <p:cNvPr id="82" name="Line 22"/>
            <p:cNvSpPr>
              <a:spLocks noChangeShapeType="1"/>
            </p:cNvSpPr>
            <p:nvPr/>
          </p:nvSpPr>
          <p:spPr bwMode="auto">
            <a:xfrm flipV="1">
              <a:off x="1429" y="3185"/>
              <a:ext cx="104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kumimoji="1" lang="en-US">
                <a:solidFill>
                  <a:srgbClr val="000000"/>
                </a:solidFill>
              </a:endParaRPr>
            </a:p>
          </p:txBody>
        </p:sp>
        <p:sp>
          <p:nvSpPr>
            <p:cNvPr id="83" name="Line 23"/>
            <p:cNvSpPr>
              <a:spLocks noChangeShapeType="1"/>
            </p:cNvSpPr>
            <p:nvPr/>
          </p:nvSpPr>
          <p:spPr bwMode="auto">
            <a:xfrm flipV="1">
              <a:off x="1429" y="2952"/>
              <a:ext cx="104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kumimoji="1" lang="en-US">
                <a:solidFill>
                  <a:srgbClr val="000000"/>
                </a:solidFill>
              </a:endParaRPr>
            </a:p>
          </p:txBody>
        </p:sp>
        <p:sp>
          <p:nvSpPr>
            <p:cNvPr id="84" name="Line 24"/>
            <p:cNvSpPr>
              <a:spLocks noChangeShapeType="1"/>
            </p:cNvSpPr>
            <p:nvPr/>
          </p:nvSpPr>
          <p:spPr bwMode="auto">
            <a:xfrm>
              <a:off x="1429" y="2941"/>
              <a:ext cx="0" cy="22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kumimoji="1" lang="en-US">
                <a:solidFill>
                  <a:srgbClr val="000000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24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15893255" y="392841"/>
            <a:ext cx="1624033" cy="1575862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4"/>
          <p:cNvSpPr/>
          <p:nvPr/>
        </p:nvSpPr>
        <p:spPr>
          <a:xfrm>
            <a:off x="1037346" y="347485"/>
            <a:ext cx="2935802" cy="585997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79126" tIns="89539" rIns="179126" bIns="89539" anchor="ctr" anchorCtr="0">
            <a:noAutofit/>
          </a:bodyPr>
          <a:lstStyle/>
          <a:p>
            <a:pPr algn="ctr"/>
            <a:endParaRPr sz="3525">
              <a:solidFill>
                <a:schemeClr val="lt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Calibri"/>
              <a:sym typeface="Calibri"/>
            </a:endParaRPr>
          </a:p>
        </p:txBody>
      </p:sp>
      <p:sp>
        <p:nvSpPr>
          <p:cNvPr id="122" name="Google Shape;122;p24"/>
          <p:cNvSpPr txBox="1"/>
          <p:nvPr/>
        </p:nvSpPr>
        <p:spPr>
          <a:xfrm>
            <a:off x="518940" y="262669"/>
            <a:ext cx="12282660" cy="904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9126" tIns="89539" rIns="179126" bIns="89539" anchor="t" anchorCtr="0">
            <a:noAutofit/>
          </a:bodyPr>
          <a:lstStyle/>
          <a:p>
            <a:r>
              <a:rPr lang="zh-CN" altLang="en-US" sz="470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知识点整理：</a:t>
            </a:r>
            <a:r>
              <a:rPr lang="en-US" altLang="zh-CN" sz="470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Hierarchical</a:t>
            </a:r>
            <a:r>
              <a:rPr lang="zh-CN" altLang="en-US" sz="470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470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Clustering</a:t>
            </a:r>
            <a:endParaRPr lang="en-US" altLang="zh-CN" sz="4700" dirty="0">
              <a:solidFill>
                <a:srgbClr val="595959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4029237" y="6527349"/>
            <a:ext cx="8481549" cy="3030420"/>
            <a:chOff x="4029237" y="6527349"/>
            <a:chExt cx="8481549" cy="3030420"/>
          </a:xfrm>
        </p:grpSpPr>
        <p:grpSp>
          <p:nvGrpSpPr>
            <p:cNvPr id="29" name="Group 73"/>
            <p:cNvGrpSpPr/>
            <p:nvPr/>
          </p:nvGrpSpPr>
          <p:grpSpPr bwMode="auto">
            <a:xfrm>
              <a:off x="4029237" y="6527349"/>
              <a:ext cx="8481549" cy="3030420"/>
              <a:chOff x="125" y="2858"/>
              <a:chExt cx="2891" cy="1513"/>
            </a:xfrm>
          </p:grpSpPr>
          <p:sp>
            <p:nvSpPr>
              <p:cNvPr id="30" name="Rectangle 34"/>
              <p:cNvSpPr>
                <a:spLocks noChangeArrowheads="1"/>
              </p:cNvSpPr>
              <p:nvPr/>
            </p:nvSpPr>
            <p:spPr bwMode="auto">
              <a:xfrm>
                <a:off x="259" y="2886"/>
                <a:ext cx="2757" cy="1434"/>
              </a:xfrm>
              <a:prstGeom prst="rect">
                <a:avLst/>
              </a:prstGeom>
              <a:solidFill>
                <a:srgbClr val="FFFF99"/>
              </a:solidFill>
              <a:ln w="9525">
                <a:solidFill>
                  <a:schemeClr val="tx1"/>
                </a:solidFill>
                <a:miter lim="800000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31" name="Line 41"/>
              <p:cNvSpPr>
                <a:spLocks noChangeShapeType="1"/>
              </p:cNvSpPr>
              <p:nvPr/>
            </p:nvSpPr>
            <p:spPr bwMode="auto">
              <a:xfrm>
                <a:off x="418" y="3990"/>
                <a:ext cx="208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32" name="Line 48"/>
              <p:cNvSpPr>
                <a:spLocks noChangeShapeType="1"/>
              </p:cNvSpPr>
              <p:nvPr/>
            </p:nvSpPr>
            <p:spPr bwMode="auto">
              <a:xfrm>
                <a:off x="2504" y="3945"/>
                <a:ext cx="0" cy="4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33" name="Line 49"/>
              <p:cNvSpPr>
                <a:spLocks noChangeShapeType="1"/>
              </p:cNvSpPr>
              <p:nvPr/>
            </p:nvSpPr>
            <p:spPr bwMode="auto">
              <a:xfrm>
                <a:off x="1779" y="3945"/>
                <a:ext cx="0" cy="4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34" name="Line 50"/>
              <p:cNvSpPr>
                <a:spLocks noChangeShapeType="1"/>
              </p:cNvSpPr>
              <p:nvPr/>
            </p:nvSpPr>
            <p:spPr bwMode="auto">
              <a:xfrm>
                <a:off x="2142" y="3945"/>
                <a:ext cx="0" cy="4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35" name="Line 51"/>
              <p:cNvSpPr>
                <a:spLocks noChangeShapeType="1"/>
              </p:cNvSpPr>
              <p:nvPr/>
            </p:nvSpPr>
            <p:spPr bwMode="auto">
              <a:xfrm>
                <a:off x="1416" y="3945"/>
                <a:ext cx="0" cy="4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36" name="Line 52"/>
              <p:cNvSpPr>
                <a:spLocks noChangeShapeType="1"/>
              </p:cNvSpPr>
              <p:nvPr/>
            </p:nvSpPr>
            <p:spPr bwMode="auto">
              <a:xfrm>
                <a:off x="1053" y="3945"/>
                <a:ext cx="0" cy="4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37" name="Line 53"/>
              <p:cNvSpPr>
                <a:spLocks noChangeShapeType="1"/>
              </p:cNvSpPr>
              <p:nvPr/>
            </p:nvSpPr>
            <p:spPr bwMode="auto">
              <a:xfrm>
                <a:off x="690" y="3945"/>
                <a:ext cx="0" cy="4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38" name="Text Box 55"/>
              <p:cNvSpPr txBox="1">
                <a:spLocks noChangeArrowheads="1"/>
              </p:cNvSpPr>
              <p:nvPr/>
            </p:nvSpPr>
            <p:spPr bwMode="auto">
              <a:xfrm>
                <a:off x="2400" y="3986"/>
                <a:ext cx="222" cy="29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Tahoma" panose="020B0804030504040204" pitchFamily="34" charset="0"/>
                    <a:ea typeface="PMingLiU" pitchFamily="18" charset="-120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Tahoma" panose="020B0804030504040204" pitchFamily="34" charset="0"/>
                    <a:ea typeface="PMingLiU" pitchFamily="18" charset="-120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Tahoma" panose="020B0804030504040204" pitchFamily="34" charset="0"/>
                    <a:ea typeface="PMingLiU" pitchFamily="18" charset="-120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Tahoma" panose="020B0804030504040204" pitchFamily="34" charset="0"/>
                    <a:ea typeface="PMingLiU" pitchFamily="18" charset="-120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Tahoma" panose="020B0804030504040204" pitchFamily="34" charset="0"/>
                    <a:ea typeface="PMingLiU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ahoma" panose="020B0804030504040204" pitchFamily="34" charset="0"/>
                    <a:ea typeface="PMingLiU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ahoma" panose="020B0804030504040204" pitchFamily="34" charset="0"/>
                    <a:ea typeface="PMingLiU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ahoma" panose="020B0804030504040204" pitchFamily="34" charset="0"/>
                    <a:ea typeface="PMingLiU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ahoma" panose="020B0804030504040204" pitchFamily="34" charset="0"/>
                    <a:ea typeface="PMingLiU" pitchFamily="18" charset="-120"/>
                  </a:defRPr>
                </a:lvl9pPr>
              </a:lstStyle>
              <a:p>
                <a:pPr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TW" sz="2400">
                    <a:solidFill>
                      <a:srgbClr val="000000"/>
                    </a:solidFill>
                  </a:rPr>
                  <a:t>0</a:t>
                </a:r>
                <a:endParaRPr lang="en-US" altLang="zh-TW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39" name="Text Box 56"/>
              <p:cNvSpPr txBox="1">
                <a:spLocks noChangeArrowheads="1"/>
              </p:cNvSpPr>
              <p:nvPr/>
            </p:nvSpPr>
            <p:spPr bwMode="auto">
              <a:xfrm>
                <a:off x="1995" y="3975"/>
                <a:ext cx="387" cy="29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Tahoma" panose="020B0804030504040204" pitchFamily="34" charset="0"/>
                    <a:ea typeface="PMingLiU" pitchFamily="18" charset="-120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Tahoma" panose="020B0804030504040204" pitchFamily="34" charset="0"/>
                    <a:ea typeface="PMingLiU" pitchFamily="18" charset="-120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Tahoma" panose="020B0804030504040204" pitchFamily="34" charset="0"/>
                    <a:ea typeface="PMingLiU" pitchFamily="18" charset="-120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Tahoma" panose="020B0804030504040204" pitchFamily="34" charset="0"/>
                    <a:ea typeface="PMingLiU" pitchFamily="18" charset="-120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Tahoma" panose="020B0804030504040204" pitchFamily="34" charset="0"/>
                    <a:ea typeface="PMingLiU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ahoma" panose="020B0804030504040204" pitchFamily="34" charset="0"/>
                    <a:ea typeface="PMingLiU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ahoma" panose="020B0804030504040204" pitchFamily="34" charset="0"/>
                    <a:ea typeface="PMingLiU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ahoma" panose="020B0804030504040204" pitchFamily="34" charset="0"/>
                    <a:ea typeface="PMingLiU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ahoma" panose="020B0804030504040204" pitchFamily="34" charset="0"/>
                    <a:ea typeface="PMingLiU" pitchFamily="18" charset="-120"/>
                  </a:defRPr>
                </a:lvl9pPr>
              </a:lstStyle>
              <a:p>
                <a:pPr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TW" sz="2400">
                    <a:solidFill>
                      <a:srgbClr val="000000"/>
                    </a:solidFill>
                  </a:rPr>
                  <a:t>1.0</a:t>
                </a:r>
                <a:endParaRPr lang="en-US" altLang="zh-TW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40" name="Text Box 57"/>
              <p:cNvSpPr txBox="1">
                <a:spLocks noChangeArrowheads="1"/>
              </p:cNvSpPr>
              <p:nvPr/>
            </p:nvSpPr>
            <p:spPr bwMode="auto">
              <a:xfrm>
                <a:off x="1617" y="3975"/>
                <a:ext cx="387" cy="29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Tahoma" panose="020B0804030504040204" pitchFamily="34" charset="0"/>
                    <a:ea typeface="PMingLiU" pitchFamily="18" charset="-120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Tahoma" panose="020B0804030504040204" pitchFamily="34" charset="0"/>
                    <a:ea typeface="PMingLiU" pitchFamily="18" charset="-120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Tahoma" panose="020B0804030504040204" pitchFamily="34" charset="0"/>
                    <a:ea typeface="PMingLiU" pitchFamily="18" charset="-120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Tahoma" panose="020B0804030504040204" pitchFamily="34" charset="0"/>
                    <a:ea typeface="PMingLiU" pitchFamily="18" charset="-120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Tahoma" panose="020B0804030504040204" pitchFamily="34" charset="0"/>
                    <a:ea typeface="PMingLiU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ahoma" panose="020B0804030504040204" pitchFamily="34" charset="0"/>
                    <a:ea typeface="PMingLiU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ahoma" panose="020B0804030504040204" pitchFamily="34" charset="0"/>
                    <a:ea typeface="PMingLiU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ahoma" panose="020B0804030504040204" pitchFamily="34" charset="0"/>
                    <a:ea typeface="PMingLiU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ahoma" panose="020B0804030504040204" pitchFamily="34" charset="0"/>
                    <a:ea typeface="PMingLiU" pitchFamily="18" charset="-120"/>
                  </a:defRPr>
                </a:lvl9pPr>
              </a:lstStyle>
              <a:p>
                <a:pPr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TW" sz="2400">
                    <a:solidFill>
                      <a:srgbClr val="000000"/>
                    </a:solidFill>
                  </a:rPr>
                  <a:t>2.0</a:t>
                </a:r>
                <a:endParaRPr lang="en-US" altLang="zh-TW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41" name="Text Box 58"/>
              <p:cNvSpPr txBox="1">
                <a:spLocks noChangeArrowheads="1"/>
              </p:cNvSpPr>
              <p:nvPr/>
            </p:nvSpPr>
            <p:spPr bwMode="auto">
              <a:xfrm>
                <a:off x="1260" y="3970"/>
                <a:ext cx="387" cy="29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Tahoma" panose="020B0804030504040204" pitchFamily="34" charset="0"/>
                    <a:ea typeface="PMingLiU" pitchFamily="18" charset="-120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Tahoma" panose="020B0804030504040204" pitchFamily="34" charset="0"/>
                    <a:ea typeface="PMingLiU" pitchFamily="18" charset="-120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Tahoma" panose="020B0804030504040204" pitchFamily="34" charset="0"/>
                    <a:ea typeface="PMingLiU" pitchFamily="18" charset="-120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Tahoma" panose="020B0804030504040204" pitchFamily="34" charset="0"/>
                    <a:ea typeface="PMingLiU" pitchFamily="18" charset="-120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Tahoma" panose="020B0804030504040204" pitchFamily="34" charset="0"/>
                    <a:ea typeface="PMingLiU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ahoma" panose="020B0804030504040204" pitchFamily="34" charset="0"/>
                    <a:ea typeface="PMingLiU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ahoma" panose="020B0804030504040204" pitchFamily="34" charset="0"/>
                    <a:ea typeface="PMingLiU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ahoma" panose="020B0804030504040204" pitchFamily="34" charset="0"/>
                    <a:ea typeface="PMingLiU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ahoma" panose="020B0804030504040204" pitchFamily="34" charset="0"/>
                    <a:ea typeface="PMingLiU" pitchFamily="18" charset="-120"/>
                  </a:defRPr>
                </a:lvl9pPr>
              </a:lstStyle>
              <a:p>
                <a:pPr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TW" sz="2400">
                    <a:solidFill>
                      <a:srgbClr val="000000"/>
                    </a:solidFill>
                  </a:rPr>
                  <a:t>3.0</a:t>
                </a:r>
                <a:endParaRPr lang="en-US" altLang="zh-TW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42" name="Text Box 59"/>
              <p:cNvSpPr txBox="1">
                <a:spLocks noChangeArrowheads="1"/>
              </p:cNvSpPr>
              <p:nvPr/>
            </p:nvSpPr>
            <p:spPr bwMode="auto">
              <a:xfrm>
                <a:off x="916" y="3980"/>
                <a:ext cx="385" cy="29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Tahoma" panose="020B0804030504040204" pitchFamily="34" charset="0"/>
                    <a:ea typeface="PMingLiU" pitchFamily="18" charset="-120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Tahoma" panose="020B0804030504040204" pitchFamily="34" charset="0"/>
                    <a:ea typeface="PMingLiU" pitchFamily="18" charset="-120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Tahoma" panose="020B0804030504040204" pitchFamily="34" charset="0"/>
                    <a:ea typeface="PMingLiU" pitchFamily="18" charset="-120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Tahoma" panose="020B0804030504040204" pitchFamily="34" charset="0"/>
                    <a:ea typeface="PMingLiU" pitchFamily="18" charset="-120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Tahoma" panose="020B0804030504040204" pitchFamily="34" charset="0"/>
                    <a:ea typeface="PMingLiU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ahoma" panose="020B0804030504040204" pitchFamily="34" charset="0"/>
                    <a:ea typeface="PMingLiU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ahoma" panose="020B0804030504040204" pitchFamily="34" charset="0"/>
                    <a:ea typeface="PMingLiU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ahoma" panose="020B0804030504040204" pitchFamily="34" charset="0"/>
                    <a:ea typeface="PMingLiU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ahoma" panose="020B0804030504040204" pitchFamily="34" charset="0"/>
                    <a:ea typeface="PMingLiU" pitchFamily="18" charset="-120"/>
                  </a:defRPr>
                </a:lvl9pPr>
              </a:lstStyle>
              <a:p>
                <a:pPr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TW" sz="2400">
                    <a:solidFill>
                      <a:srgbClr val="000000"/>
                    </a:solidFill>
                  </a:rPr>
                  <a:t>4.0</a:t>
                </a:r>
                <a:endParaRPr lang="en-US" altLang="zh-TW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43" name="Text Box 60"/>
              <p:cNvSpPr txBox="1">
                <a:spLocks noChangeArrowheads="1"/>
              </p:cNvSpPr>
              <p:nvPr/>
            </p:nvSpPr>
            <p:spPr bwMode="auto">
              <a:xfrm>
                <a:off x="519" y="3984"/>
                <a:ext cx="387" cy="29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Tahoma" panose="020B0804030504040204" pitchFamily="34" charset="0"/>
                    <a:ea typeface="PMingLiU" pitchFamily="18" charset="-120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Tahoma" panose="020B0804030504040204" pitchFamily="34" charset="0"/>
                    <a:ea typeface="PMingLiU" pitchFamily="18" charset="-120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Tahoma" panose="020B0804030504040204" pitchFamily="34" charset="0"/>
                    <a:ea typeface="PMingLiU" pitchFamily="18" charset="-120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Tahoma" panose="020B0804030504040204" pitchFamily="34" charset="0"/>
                    <a:ea typeface="PMingLiU" pitchFamily="18" charset="-120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Tahoma" panose="020B0804030504040204" pitchFamily="34" charset="0"/>
                    <a:ea typeface="PMingLiU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ahoma" panose="020B0804030504040204" pitchFamily="34" charset="0"/>
                    <a:ea typeface="PMingLiU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ahoma" panose="020B0804030504040204" pitchFamily="34" charset="0"/>
                    <a:ea typeface="PMingLiU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ahoma" panose="020B0804030504040204" pitchFamily="34" charset="0"/>
                    <a:ea typeface="PMingLiU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ahoma" panose="020B0804030504040204" pitchFamily="34" charset="0"/>
                    <a:ea typeface="PMingLiU" pitchFamily="18" charset="-120"/>
                  </a:defRPr>
                </a:lvl9pPr>
              </a:lstStyle>
              <a:p>
                <a:pPr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TW" sz="2400">
                    <a:solidFill>
                      <a:srgbClr val="000000"/>
                    </a:solidFill>
                  </a:rPr>
                  <a:t>5.0</a:t>
                </a:r>
                <a:endParaRPr lang="en-US" altLang="zh-TW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44" name="Text Box 61"/>
              <p:cNvSpPr txBox="1">
                <a:spLocks noChangeArrowheads="1"/>
              </p:cNvSpPr>
              <p:nvPr/>
            </p:nvSpPr>
            <p:spPr bwMode="auto">
              <a:xfrm>
                <a:off x="1296" y="4138"/>
                <a:ext cx="663" cy="23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Tahoma" panose="020B0804030504040204" pitchFamily="34" charset="0"/>
                    <a:ea typeface="PMingLiU" pitchFamily="18" charset="-120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Tahoma" panose="020B0804030504040204" pitchFamily="34" charset="0"/>
                    <a:ea typeface="PMingLiU" pitchFamily="18" charset="-120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Tahoma" panose="020B0804030504040204" pitchFamily="34" charset="0"/>
                    <a:ea typeface="PMingLiU" pitchFamily="18" charset="-120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Tahoma" panose="020B0804030504040204" pitchFamily="34" charset="0"/>
                    <a:ea typeface="PMingLiU" pitchFamily="18" charset="-120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Tahoma" panose="020B0804030504040204" pitchFamily="34" charset="0"/>
                    <a:ea typeface="PMingLiU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ahoma" panose="020B0804030504040204" pitchFamily="34" charset="0"/>
                    <a:ea typeface="PMingLiU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ahoma" panose="020B0804030504040204" pitchFamily="34" charset="0"/>
                    <a:ea typeface="PMingLiU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ahoma" panose="020B0804030504040204" pitchFamily="34" charset="0"/>
                    <a:ea typeface="PMingLiU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ahoma" panose="020B0804030504040204" pitchFamily="34" charset="0"/>
                    <a:ea typeface="PMingLiU" pitchFamily="18" charset="-120"/>
                  </a:defRPr>
                </a:lvl9pPr>
              </a:lstStyle>
              <a:p>
                <a:pPr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TW">
                    <a:solidFill>
                      <a:srgbClr val="000000"/>
                    </a:solidFill>
                  </a:rPr>
                  <a:t>Distance</a:t>
                </a:r>
                <a:endParaRPr lang="en-US" altLang="zh-TW">
                  <a:solidFill>
                    <a:srgbClr val="000000"/>
                  </a:solidFill>
                </a:endParaRPr>
              </a:p>
            </p:txBody>
          </p:sp>
          <p:sp>
            <p:nvSpPr>
              <p:cNvPr id="45" name="Text Box 69"/>
              <p:cNvSpPr txBox="1">
                <a:spLocks noChangeArrowheads="1"/>
              </p:cNvSpPr>
              <p:nvPr/>
            </p:nvSpPr>
            <p:spPr bwMode="auto">
              <a:xfrm>
                <a:off x="125" y="2858"/>
                <a:ext cx="727" cy="230"/>
              </a:xfrm>
              <a:prstGeom prst="rect">
                <a:avLst/>
              </a:prstGeom>
              <a:solidFill>
                <a:srgbClr val="CCFFCC"/>
              </a:solidFill>
              <a:ln w="9525">
                <a:solidFill>
                  <a:schemeClr val="tx1"/>
                </a:solidFill>
                <a:miter lim="800000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Tahoma" panose="020B0804030504040204" pitchFamily="34" charset="0"/>
                    <a:ea typeface="PMingLiU" pitchFamily="18" charset="-120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Tahoma" panose="020B0804030504040204" pitchFamily="34" charset="0"/>
                    <a:ea typeface="PMingLiU" pitchFamily="18" charset="-120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Tahoma" panose="020B0804030504040204" pitchFamily="34" charset="0"/>
                    <a:ea typeface="PMingLiU" pitchFamily="18" charset="-120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Tahoma" panose="020B0804030504040204" pitchFamily="34" charset="0"/>
                    <a:ea typeface="PMingLiU" pitchFamily="18" charset="-120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Tahoma" panose="020B0804030504040204" pitchFamily="34" charset="0"/>
                    <a:ea typeface="PMingLiU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ahoma" panose="020B0804030504040204" pitchFamily="34" charset="0"/>
                    <a:ea typeface="PMingLiU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ahoma" panose="020B0804030504040204" pitchFamily="34" charset="0"/>
                    <a:ea typeface="PMingLiU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ahoma" panose="020B0804030504040204" pitchFamily="34" charset="0"/>
                    <a:ea typeface="PMingLiU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ahoma" panose="020B0804030504040204" pitchFamily="34" charset="0"/>
                    <a:ea typeface="PMingLiU" pitchFamily="18" charset="-120"/>
                  </a:defRPr>
                </a:lvl9pPr>
              </a:lstStyle>
              <a:p>
                <a:pPr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TW" sz="2400">
                    <a:solidFill>
                      <a:srgbClr val="000000"/>
                    </a:solidFill>
                  </a:rPr>
                  <a:t>Dendrogram</a:t>
                </a:r>
                <a:endParaRPr lang="en-US" altLang="zh-TW" sz="240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47" name="Group 72"/>
            <p:cNvGrpSpPr/>
            <p:nvPr/>
          </p:nvGrpSpPr>
          <p:grpSpPr bwMode="auto">
            <a:xfrm>
              <a:off x="8881704" y="7788671"/>
              <a:ext cx="2951706" cy="746126"/>
              <a:chOff x="1779" y="3490"/>
              <a:chExt cx="947" cy="470"/>
            </a:xfrm>
          </p:grpSpPr>
          <p:sp>
            <p:nvSpPr>
              <p:cNvPr id="48" name="Text Box 35"/>
              <p:cNvSpPr txBox="1">
                <a:spLocks noChangeArrowheads="1"/>
              </p:cNvSpPr>
              <p:nvPr/>
            </p:nvSpPr>
            <p:spPr bwMode="auto">
              <a:xfrm>
                <a:off x="2504" y="3669"/>
                <a:ext cx="222" cy="29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Tahoma" panose="020B0804030504040204" pitchFamily="34" charset="0"/>
                    <a:ea typeface="PMingLiU" pitchFamily="18" charset="-120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Tahoma" panose="020B0804030504040204" pitchFamily="34" charset="0"/>
                    <a:ea typeface="PMingLiU" pitchFamily="18" charset="-120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Tahoma" panose="020B0804030504040204" pitchFamily="34" charset="0"/>
                    <a:ea typeface="PMingLiU" pitchFamily="18" charset="-120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Tahoma" panose="020B0804030504040204" pitchFamily="34" charset="0"/>
                    <a:ea typeface="PMingLiU" pitchFamily="18" charset="-120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Tahoma" panose="020B0804030504040204" pitchFamily="34" charset="0"/>
                    <a:ea typeface="PMingLiU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ahoma" panose="020B0804030504040204" pitchFamily="34" charset="0"/>
                    <a:ea typeface="PMingLiU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ahoma" panose="020B0804030504040204" pitchFamily="34" charset="0"/>
                    <a:ea typeface="PMingLiU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ahoma" panose="020B0804030504040204" pitchFamily="34" charset="0"/>
                    <a:ea typeface="PMingLiU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ahoma" panose="020B0804030504040204" pitchFamily="34" charset="0"/>
                    <a:ea typeface="PMingLiU" pitchFamily="18" charset="-120"/>
                  </a:defRPr>
                </a:lvl9pPr>
              </a:lstStyle>
              <a:p>
                <a:pPr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TW" sz="2400">
                    <a:solidFill>
                      <a:srgbClr val="000000"/>
                    </a:solidFill>
                  </a:rPr>
                  <a:t>1</a:t>
                </a:r>
                <a:endParaRPr lang="en-US" altLang="zh-TW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49" name="Text Box 36"/>
              <p:cNvSpPr txBox="1">
                <a:spLocks noChangeArrowheads="1"/>
              </p:cNvSpPr>
              <p:nvPr/>
            </p:nvSpPr>
            <p:spPr bwMode="auto">
              <a:xfrm>
                <a:off x="2504" y="3490"/>
                <a:ext cx="222" cy="29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Tahoma" panose="020B0804030504040204" pitchFamily="34" charset="0"/>
                    <a:ea typeface="PMingLiU" pitchFamily="18" charset="-120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Tahoma" panose="020B0804030504040204" pitchFamily="34" charset="0"/>
                    <a:ea typeface="PMingLiU" pitchFamily="18" charset="-120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Tahoma" panose="020B0804030504040204" pitchFamily="34" charset="0"/>
                    <a:ea typeface="PMingLiU" pitchFamily="18" charset="-120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Tahoma" panose="020B0804030504040204" pitchFamily="34" charset="0"/>
                    <a:ea typeface="PMingLiU" pitchFamily="18" charset="-120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Tahoma" panose="020B0804030504040204" pitchFamily="34" charset="0"/>
                    <a:ea typeface="PMingLiU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ahoma" panose="020B0804030504040204" pitchFamily="34" charset="0"/>
                    <a:ea typeface="PMingLiU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ahoma" panose="020B0804030504040204" pitchFamily="34" charset="0"/>
                    <a:ea typeface="PMingLiU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ahoma" panose="020B0804030504040204" pitchFamily="34" charset="0"/>
                    <a:ea typeface="PMingLiU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ahoma" panose="020B0804030504040204" pitchFamily="34" charset="0"/>
                    <a:ea typeface="PMingLiU" pitchFamily="18" charset="-120"/>
                  </a:defRPr>
                </a:lvl9pPr>
              </a:lstStyle>
              <a:p>
                <a:pPr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TW" sz="2400">
                    <a:solidFill>
                      <a:srgbClr val="000000"/>
                    </a:solidFill>
                  </a:rPr>
                  <a:t>2</a:t>
                </a:r>
                <a:endParaRPr lang="en-US" altLang="zh-TW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50" name="Line 42"/>
              <p:cNvSpPr>
                <a:spLocks noChangeShapeType="1"/>
              </p:cNvSpPr>
              <p:nvPr/>
            </p:nvSpPr>
            <p:spPr bwMode="auto">
              <a:xfrm flipV="1">
                <a:off x="1779" y="3809"/>
                <a:ext cx="725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51" name="Line 43"/>
              <p:cNvSpPr>
                <a:spLocks noChangeShapeType="1"/>
              </p:cNvSpPr>
              <p:nvPr/>
            </p:nvSpPr>
            <p:spPr bwMode="auto">
              <a:xfrm flipV="1">
                <a:off x="1784" y="3602"/>
                <a:ext cx="677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en-US" sz="2400">
                  <a:solidFill>
                    <a:srgbClr val="000000"/>
                  </a:solidFill>
                </a:endParaRPr>
              </a:p>
            </p:txBody>
          </p:sp>
          <p:sp>
            <p:nvSpPr>
              <p:cNvPr id="52" name="Line 44"/>
              <p:cNvSpPr>
                <a:spLocks noChangeShapeType="1"/>
              </p:cNvSpPr>
              <p:nvPr/>
            </p:nvSpPr>
            <p:spPr bwMode="auto">
              <a:xfrm>
                <a:off x="1779" y="3582"/>
                <a:ext cx="0" cy="22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en-US" sz="2400">
                  <a:solidFill>
                    <a:srgbClr val="000000"/>
                  </a:solidFill>
                </a:endParaRPr>
              </a:p>
            </p:txBody>
          </p:sp>
        </p:grpSp>
      </p:grpSp>
      <p:sp>
        <p:nvSpPr>
          <p:cNvPr id="59" name="Rectangle 12"/>
          <p:cNvSpPr txBox="1">
            <a:spLocks noChangeArrowheads="1"/>
          </p:cNvSpPr>
          <p:nvPr/>
        </p:nvSpPr>
        <p:spPr>
          <a:xfrm>
            <a:off x="1144922" y="1135972"/>
            <a:ext cx="13554635" cy="950347"/>
          </a:xfrm>
          <a:prstGeom prst="rect">
            <a:avLst/>
          </a:prstGeom>
        </p:spPr>
        <p:txBody>
          <a:bodyPr/>
          <a:lstStyle>
            <a:lvl1pPr algn="l" defTabSz="134366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7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solidFill>
                  <a:srgbClr val="00B0F0"/>
                </a:solidFill>
                <a:latin typeface="+mn-lt"/>
              </a:rPr>
              <a:t>Repeat</a:t>
            </a:r>
            <a:r>
              <a:rPr lang="en-US" altLang="zh-CN" sz="4800" dirty="0">
                <a:solidFill>
                  <a:srgbClr val="00B0F0"/>
                </a:solidFill>
                <a:latin typeface="+mn-lt"/>
              </a:rPr>
              <a:t>:</a:t>
            </a:r>
            <a:endParaRPr lang="en-US" altLang="zh-CN" sz="4800" dirty="0">
              <a:solidFill>
                <a:srgbClr val="00B0F0"/>
              </a:solidFill>
              <a:latin typeface="+mn-lt"/>
            </a:endParaRPr>
          </a:p>
          <a:p>
            <a:r>
              <a:rPr lang="en-US" sz="4800" dirty="0">
                <a:solidFill>
                  <a:srgbClr val="00B0F0"/>
                </a:solidFill>
                <a:latin typeface="+mn-lt"/>
              </a:rPr>
              <a:t>Find the smallest value, merge them</a:t>
            </a:r>
            <a:endParaRPr lang="en-US" sz="4800" dirty="0">
              <a:solidFill>
                <a:srgbClr val="00B0F0"/>
              </a:solidFill>
              <a:latin typeface="+mn-lt"/>
            </a:endParaRPr>
          </a:p>
        </p:txBody>
      </p:sp>
      <p:grpSp>
        <p:nvGrpSpPr>
          <p:cNvPr id="79" name="Group 57"/>
          <p:cNvGrpSpPr/>
          <p:nvPr/>
        </p:nvGrpSpPr>
        <p:grpSpPr bwMode="auto">
          <a:xfrm>
            <a:off x="7800906" y="6754956"/>
            <a:ext cx="4032484" cy="654050"/>
            <a:chOff x="1429" y="2855"/>
            <a:chExt cx="1268" cy="412"/>
          </a:xfrm>
        </p:grpSpPr>
        <p:sp>
          <p:nvSpPr>
            <p:cNvPr id="80" name="Text Box 15"/>
            <p:cNvSpPr txBox="1">
              <a:spLocks noChangeArrowheads="1"/>
            </p:cNvSpPr>
            <p:nvPr/>
          </p:nvSpPr>
          <p:spPr bwMode="auto">
            <a:xfrm>
              <a:off x="2502" y="2855"/>
              <a:ext cx="195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TW">
                  <a:solidFill>
                    <a:srgbClr val="000000"/>
                  </a:solidFill>
                </a:rPr>
                <a:t>5</a:t>
              </a:r>
              <a:endParaRPr lang="en-US" altLang="zh-TW">
                <a:solidFill>
                  <a:srgbClr val="000000"/>
                </a:solidFill>
              </a:endParaRPr>
            </a:p>
          </p:txBody>
        </p:sp>
        <p:sp>
          <p:nvSpPr>
            <p:cNvPr id="81" name="Text Box 16"/>
            <p:cNvSpPr txBox="1">
              <a:spLocks noChangeArrowheads="1"/>
            </p:cNvSpPr>
            <p:nvPr/>
          </p:nvSpPr>
          <p:spPr bwMode="auto">
            <a:xfrm>
              <a:off x="2502" y="3036"/>
              <a:ext cx="195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TW">
                  <a:solidFill>
                    <a:srgbClr val="000000"/>
                  </a:solidFill>
                </a:rPr>
                <a:t>4</a:t>
              </a:r>
              <a:endParaRPr lang="en-US" altLang="zh-TW">
                <a:solidFill>
                  <a:srgbClr val="000000"/>
                </a:solidFill>
              </a:endParaRPr>
            </a:p>
          </p:txBody>
        </p:sp>
        <p:sp>
          <p:nvSpPr>
            <p:cNvPr id="82" name="Line 22"/>
            <p:cNvSpPr>
              <a:spLocks noChangeShapeType="1"/>
            </p:cNvSpPr>
            <p:nvPr/>
          </p:nvSpPr>
          <p:spPr bwMode="auto">
            <a:xfrm flipV="1">
              <a:off x="1429" y="3185"/>
              <a:ext cx="104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kumimoji="1" lang="en-US">
                <a:solidFill>
                  <a:srgbClr val="000000"/>
                </a:solidFill>
              </a:endParaRPr>
            </a:p>
          </p:txBody>
        </p:sp>
        <p:sp>
          <p:nvSpPr>
            <p:cNvPr id="83" name="Line 23"/>
            <p:cNvSpPr>
              <a:spLocks noChangeShapeType="1"/>
            </p:cNvSpPr>
            <p:nvPr/>
          </p:nvSpPr>
          <p:spPr bwMode="auto">
            <a:xfrm flipV="1">
              <a:off x="1429" y="2952"/>
              <a:ext cx="104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kumimoji="1" lang="en-US">
                <a:solidFill>
                  <a:srgbClr val="000000"/>
                </a:solidFill>
              </a:endParaRPr>
            </a:p>
          </p:txBody>
        </p:sp>
        <p:sp>
          <p:nvSpPr>
            <p:cNvPr id="84" name="Line 24"/>
            <p:cNvSpPr>
              <a:spLocks noChangeShapeType="1"/>
            </p:cNvSpPr>
            <p:nvPr/>
          </p:nvSpPr>
          <p:spPr bwMode="auto">
            <a:xfrm>
              <a:off x="1429" y="2941"/>
              <a:ext cx="0" cy="22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kumimoji="1" lang="en-US">
                <a:solidFill>
                  <a:srgbClr val="000000"/>
                </a:solidFill>
              </a:endParaRPr>
            </a:p>
          </p:txBody>
        </p:sp>
      </p:grpSp>
      <p:graphicFrame>
        <p:nvGraphicFramePr>
          <p:cNvPr id="55" name="Object 37"/>
          <p:cNvGraphicFramePr>
            <a:graphicFrameLocks noChangeAspect="1"/>
          </p:cNvGraphicFramePr>
          <p:nvPr/>
        </p:nvGraphicFramePr>
        <p:xfrm>
          <a:off x="5809025" y="3909571"/>
          <a:ext cx="2133600" cy="1455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93" name="Equation" r:id="rId2" imgW="1040765" imgH="711200" progId="Equation.3">
                  <p:embed/>
                </p:oleObj>
              </mc:Choice>
              <mc:Fallback>
                <p:oleObj name="Equation" r:id="rId2" imgW="1040765" imgH="711200" progId="Equation.3">
                  <p:embed/>
                  <p:pic>
                    <p:nvPicPr>
                      <p:cNvPr id="0" name="Object 3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09025" y="3909571"/>
                        <a:ext cx="2133600" cy="14557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6" name="Text Box 38"/>
          <p:cNvSpPr txBox="1">
            <a:spLocks noChangeArrowheads="1"/>
          </p:cNvSpPr>
          <p:nvPr/>
        </p:nvSpPr>
        <p:spPr bwMode="auto">
          <a:xfrm>
            <a:off x="5097825" y="3934971"/>
            <a:ext cx="6096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Tahoma" panose="020B0804030504040204" pitchFamily="34" charset="0"/>
                <a:ea typeface="PMingLiU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Tahoma" panose="020B0804030504040204" pitchFamily="34" charset="0"/>
                <a:ea typeface="PMingLiU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Tahoma" panose="020B0804030504040204" pitchFamily="34" charset="0"/>
                <a:ea typeface="PMingLiU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Tahoma" panose="020B0804030504040204" pitchFamily="34" charset="0"/>
                <a:ea typeface="PMingLiU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Tahoma" panose="020B0804030504040204" pitchFamily="34" charset="0"/>
                <a:ea typeface="PMingLiU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804030504040204" pitchFamily="34" charset="0"/>
                <a:ea typeface="PMingLiU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804030504040204" pitchFamily="34" charset="0"/>
                <a:ea typeface="PMingLiU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804030504040204" pitchFamily="34" charset="0"/>
                <a:ea typeface="PMingLiU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804030504040204" pitchFamily="34" charset="0"/>
                <a:ea typeface="PMingLiU" pitchFamily="18" charset="-12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TW">
                <a:solidFill>
                  <a:srgbClr val="000000"/>
                </a:solidFill>
              </a:rPr>
              <a:t>(12)</a:t>
            </a:r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57" name="Text Box 39"/>
          <p:cNvSpPr txBox="1">
            <a:spLocks noChangeArrowheads="1"/>
          </p:cNvSpPr>
          <p:nvPr/>
        </p:nvSpPr>
        <p:spPr bwMode="auto">
          <a:xfrm>
            <a:off x="5232763" y="4439796"/>
            <a:ext cx="309562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Tahoma" panose="020B0804030504040204" pitchFamily="34" charset="0"/>
                <a:ea typeface="PMingLiU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Tahoma" panose="020B0804030504040204" pitchFamily="34" charset="0"/>
                <a:ea typeface="PMingLiU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Tahoma" panose="020B0804030504040204" pitchFamily="34" charset="0"/>
                <a:ea typeface="PMingLiU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Tahoma" panose="020B0804030504040204" pitchFamily="34" charset="0"/>
                <a:ea typeface="PMingLiU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Tahoma" panose="020B0804030504040204" pitchFamily="34" charset="0"/>
                <a:ea typeface="PMingLiU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804030504040204" pitchFamily="34" charset="0"/>
                <a:ea typeface="PMingLiU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804030504040204" pitchFamily="34" charset="0"/>
                <a:ea typeface="PMingLiU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804030504040204" pitchFamily="34" charset="0"/>
                <a:ea typeface="PMingLiU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804030504040204" pitchFamily="34" charset="0"/>
                <a:ea typeface="PMingLiU" pitchFamily="18" charset="-12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TW">
                <a:solidFill>
                  <a:srgbClr val="000000"/>
                </a:solidFill>
              </a:rPr>
              <a:t>3</a:t>
            </a:r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58" name="Text Box 40"/>
          <p:cNvSpPr txBox="1">
            <a:spLocks noChangeArrowheads="1"/>
          </p:cNvSpPr>
          <p:nvPr/>
        </p:nvSpPr>
        <p:spPr bwMode="auto">
          <a:xfrm>
            <a:off x="5080363" y="4911283"/>
            <a:ext cx="681037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Tahoma" panose="020B0804030504040204" pitchFamily="34" charset="0"/>
                <a:ea typeface="PMingLiU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Tahoma" panose="020B0804030504040204" pitchFamily="34" charset="0"/>
                <a:ea typeface="PMingLiU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Tahoma" panose="020B0804030504040204" pitchFamily="34" charset="0"/>
                <a:ea typeface="PMingLiU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Tahoma" panose="020B0804030504040204" pitchFamily="34" charset="0"/>
                <a:ea typeface="PMingLiU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Tahoma" panose="020B0804030504040204" pitchFamily="34" charset="0"/>
                <a:ea typeface="PMingLiU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804030504040204" pitchFamily="34" charset="0"/>
                <a:ea typeface="PMingLiU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804030504040204" pitchFamily="34" charset="0"/>
                <a:ea typeface="PMingLiU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804030504040204" pitchFamily="34" charset="0"/>
                <a:ea typeface="PMingLiU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804030504040204" pitchFamily="34" charset="0"/>
                <a:ea typeface="PMingLiU" pitchFamily="18" charset="-12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TW">
                <a:solidFill>
                  <a:srgbClr val="000000"/>
                </a:solidFill>
              </a:rPr>
              <a:t>(4 5)</a:t>
            </a:r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85" name="Text Box 41"/>
          <p:cNvSpPr txBox="1">
            <a:spLocks noChangeArrowheads="1"/>
          </p:cNvSpPr>
          <p:nvPr/>
        </p:nvSpPr>
        <p:spPr bwMode="auto">
          <a:xfrm>
            <a:off x="5928088" y="3477771"/>
            <a:ext cx="6096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Tahoma" panose="020B0804030504040204" pitchFamily="34" charset="0"/>
                <a:ea typeface="PMingLiU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Tahoma" panose="020B0804030504040204" pitchFamily="34" charset="0"/>
                <a:ea typeface="PMingLiU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Tahoma" panose="020B0804030504040204" pitchFamily="34" charset="0"/>
                <a:ea typeface="PMingLiU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Tahoma" panose="020B0804030504040204" pitchFamily="34" charset="0"/>
                <a:ea typeface="PMingLiU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Tahoma" panose="020B0804030504040204" pitchFamily="34" charset="0"/>
                <a:ea typeface="PMingLiU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804030504040204" pitchFamily="34" charset="0"/>
                <a:ea typeface="PMingLiU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804030504040204" pitchFamily="34" charset="0"/>
                <a:ea typeface="PMingLiU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804030504040204" pitchFamily="34" charset="0"/>
                <a:ea typeface="PMingLiU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804030504040204" pitchFamily="34" charset="0"/>
                <a:ea typeface="PMingLiU" pitchFamily="18" charset="-12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TW">
                <a:solidFill>
                  <a:srgbClr val="000000"/>
                </a:solidFill>
              </a:rPr>
              <a:t>(12)</a:t>
            </a:r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86" name="Text Box 42"/>
          <p:cNvSpPr txBox="1">
            <a:spLocks noChangeArrowheads="1"/>
          </p:cNvSpPr>
          <p:nvPr/>
        </p:nvSpPr>
        <p:spPr bwMode="auto">
          <a:xfrm>
            <a:off x="6752000" y="3477771"/>
            <a:ext cx="309563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Tahoma" panose="020B0804030504040204" pitchFamily="34" charset="0"/>
                <a:ea typeface="PMingLiU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Tahoma" panose="020B0804030504040204" pitchFamily="34" charset="0"/>
                <a:ea typeface="PMingLiU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Tahoma" panose="020B0804030504040204" pitchFamily="34" charset="0"/>
                <a:ea typeface="PMingLiU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Tahoma" panose="020B0804030504040204" pitchFamily="34" charset="0"/>
                <a:ea typeface="PMingLiU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Tahoma" panose="020B0804030504040204" pitchFamily="34" charset="0"/>
                <a:ea typeface="PMingLiU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804030504040204" pitchFamily="34" charset="0"/>
                <a:ea typeface="PMingLiU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804030504040204" pitchFamily="34" charset="0"/>
                <a:ea typeface="PMingLiU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804030504040204" pitchFamily="34" charset="0"/>
                <a:ea typeface="PMingLiU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804030504040204" pitchFamily="34" charset="0"/>
                <a:ea typeface="PMingLiU" pitchFamily="18" charset="-12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TW">
                <a:solidFill>
                  <a:srgbClr val="000000"/>
                </a:solidFill>
              </a:rPr>
              <a:t>3</a:t>
            </a:r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87" name="Text Box 43"/>
          <p:cNvSpPr txBox="1">
            <a:spLocks noChangeArrowheads="1"/>
          </p:cNvSpPr>
          <p:nvPr/>
        </p:nvSpPr>
        <p:spPr bwMode="auto">
          <a:xfrm>
            <a:off x="7201263" y="3493646"/>
            <a:ext cx="681037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Tahoma" panose="020B0804030504040204" pitchFamily="34" charset="0"/>
                <a:ea typeface="PMingLiU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Tahoma" panose="020B0804030504040204" pitchFamily="34" charset="0"/>
                <a:ea typeface="PMingLiU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Tahoma" panose="020B0804030504040204" pitchFamily="34" charset="0"/>
                <a:ea typeface="PMingLiU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Tahoma" panose="020B0804030504040204" pitchFamily="34" charset="0"/>
                <a:ea typeface="PMingLiU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Tahoma" panose="020B0804030504040204" pitchFamily="34" charset="0"/>
                <a:ea typeface="PMingLiU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804030504040204" pitchFamily="34" charset="0"/>
                <a:ea typeface="PMingLiU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804030504040204" pitchFamily="34" charset="0"/>
                <a:ea typeface="PMingLiU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804030504040204" pitchFamily="34" charset="0"/>
                <a:ea typeface="PMingLiU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Tahoma" panose="020B0804030504040204" pitchFamily="34" charset="0"/>
                <a:ea typeface="PMingLiU" pitchFamily="18" charset="-12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TW">
                <a:solidFill>
                  <a:srgbClr val="000000"/>
                </a:solidFill>
              </a:rPr>
              <a:t>(4 5)</a:t>
            </a:r>
            <a:endParaRPr lang="en-US" altLang="zh-TW">
              <a:solidFill>
                <a:srgbClr val="000000"/>
              </a:solidFill>
            </a:endParaRPr>
          </a:p>
        </p:txBody>
      </p:sp>
      <p:grpSp>
        <p:nvGrpSpPr>
          <p:cNvPr id="88" name="Group 53"/>
          <p:cNvGrpSpPr/>
          <p:nvPr/>
        </p:nvGrpSpPr>
        <p:grpSpPr bwMode="auto">
          <a:xfrm>
            <a:off x="9657125" y="3758758"/>
            <a:ext cx="2332038" cy="1346200"/>
            <a:chOff x="3506" y="1566"/>
            <a:chExt cx="1469" cy="848"/>
          </a:xfrm>
        </p:grpSpPr>
        <p:graphicFrame>
          <p:nvGraphicFramePr>
            <p:cNvPr id="89" name="Object 45"/>
            <p:cNvGraphicFramePr>
              <a:graphicFrameLocks noChangeAspect="1"/>
            </p:cNvGraphicFramePr>
            <p:nvPr/>
          </p:nvGraphicFramePr>
          <p:xfrm>
            <a:off x="4017" y="1825"/>
            <a:ext cx="918" cy="58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194" name="Equation" r:id="rId4" imgW="711200" imgH="457200" progId="Equation.3">
                    <p:embed/>
                  </p:oleObj>
                </mc:Choice>
                <mc:Fallback>
                  <p:oleObj name="Equation" r:id="rId4" imgW="711200" imgH="457200" progId="Equation.3">
                    <p:embed/>
                    <p:pic>
                      <p:nvPicPr>
                        <p:cNvPr id="0" name="Object 4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17" y="1825"/>
                          <a:ext cx="918" cy="58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0" name="Text Box 46"/>
            <p:cNvSpPr txBox="1">
              <a:spLocks noChangeArrowheads="1"/>
            </p:cNvSpPr>
            <p:nvPr/>
          </p:nvSpPr>
          <p:spPr bwMode="auto">
            <a:xfrm>
              <a:off x="3557" y="1838"/>
              <a:ext cx="38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TW">
                  <a:solidFill>
                    <a:srgbClr val="000000"/>
                  </a:solidFill>
                </a:rPr>
                <a:t>(12)</a:t>
              </a:r>
              <a:endParaRPr lang="en-US" altLang="zh-TW">
                <a:solidFill>
                  <a:srgbClr val="000000"/>
                </a:solidFill>
              </a:endParaRPr>
            </a:p>
          </p:txBody>
        </p:sp>
        <p:sp>
          <p:nvSpPr>
            <p:cNvPr id="91" name="Text Box 47"/>
            <p:cNvSpPr txBox="1">
              <a:spLocks noChangeArrowheads="1"/>
            </p:cNvSpPr>
            <p:nvPr/>
          </p:nvSpPr>
          <p:spPr bwMode="auto">
            <a:xfrm>
              <a:off x="3506" y="2156"/>
              <a:ext cx="553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TW">
                  <a:solidFill>
                    <a:srgbClr val="000000"/>
                  </a:solidFill>
                </a:rPr>
                <a:t>(3 4 5)</a:t>
              </a:r>
              <a:endParaRPr lang="en-US" altLang="zh-TW">
                <a:solidFill>
                  <a:srgbClr val="000000"/>
                </a:solidFill>
              </a:endParaRPr>
            </a:p>
          </p:txBody>
        </p:sp>
        <p:sp>
          <p:nvSpPr>
            <p:cNvPr id="92" name="Text Box 49"/>
            <p:cNvSpPr txBox="1">
              <a:spLocks noChangeArrowheads="1"/>
            </p:cNvSpPr>
            <p:nvPr/>
          </p:nvSpPr>
          <p:spPr bwMode="auto">
            <a:xfrm>
              <a:off x="4031" y="1566"/>
              <a:ext cx="38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TW">
                  <a:solidFill>
                    <a:srgbClr val="000000"/>
                  </a:solidFill>
                </a:rPr>
                <a:t>(12)</a:t>
              </a:r>
              <a:endParaRPr lang="en-US" altLang="zh-TW">
                <a:solidFill>
                  <a:srgbClr val="000000"/>
                </a:solidFill>
              </a:endParaRPr>
            </a:p>
          </p:txBody>
        </p:sp>
        <p:sp>
          <p:nvSpPr>
            <p:cNvPr id="93" name="Text Box 50"/>
            <p:cNvSpPr txBox="1">
              <a:spLocks noChangeArrowheads="1"/>
            </p:cNvSpPr>
            <p:nvPr/>
          </p:nvSpPr>
          <p:spPr bwMode="auto">
            <a:xfrm>
              <a:off x="4422" y="1566"/>
              <a:ext cx="553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TW">
                  <a:solidFill>
                    <a:srgbClr val="000000"/>
                  </a:solidFill>
                </a:rPr>
                <a:t>(3 4 5)</a:t>
              </a:r>
              <a:endParaRPr lang="en-US" altLang="zh-TW">
                <a:solidFill>
                  <a:srgbClr val="000000"/>
                </a:solidFill>
              </a:endParaRPr>
            </a:p>
          </p:txBody>
        </p:sp>
      </p:grpSp>
      <p:sp>
        <p:nvSpPr>
          <p:cNvPr id="94" name="Oval 52"/>
          <p:cNvSpPr>
            <a:spLocks noChangeArrowheads="1"/>
          </p:cNvSpPr>
          <p:nvPr/>
        </p:nvSpPr>
        <p:spPr bwMode="auto">
          <a:xfrm>
            <a:off x="6564675" y="4823971"/>
            <a:ext cx="647700" cy="503237"/>
          </a:xfrm>
          <a:prstGeom prst="ellipse">
            <a:avLst/>
          </a:prstGeom>
          <a:noFill/>
          <a:ln w="38100">
            <a:solidFill>
              <a:schemeClr val="accent2"/>
            </a:solidFill>
            <a:prstDash val="dash"/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en-US">
              <a:solidFill>
                <a:srgbClr val="000000"/>
              </a:solidFill>
            </a:endParaRPr>
          </a:p>
        </p:txBody>
      </p:sp>
      <p:grpSp>
        <p:nvGrpSpPr>
          <p:cNvPr id="100" name="Group 54"/>
          <p:cNvGrpSpPr/>
          <p:nvPr/>
        </p:nvGrpSpPr>
        <p:grpSpPr bwMode="auto">
          <a:xfrm>
            <a:off x="6787405" y="7063185"/>
            <a:ext cx="5045985" cy="792162"/>
            <a:chOff x="1066" y="3003"/>
            <a:chExt cx="1633" cy="499"/>
          </a:xfrm>
        </p:grpSpPr>
        <p:sp>
          <p:nvSpPr>
            <p:cNvPr id="101" name="Text Box 8"/>
            <p:cNvSpPr txBox="1">
              <a:spLocks noChangeArrowheads="1"/>
            </p:cNvSpPr>
            <p:nvPr/>
          </p:nvSpPr>
          <p:spPr bwMode="auto">
            <a:xfrm>
              <a:off x="2504" y="3271"/>
              <a:ext cx="195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TW" dirty="0">
                  <a:solidFill>
                    <a:srgbClr val="000000"/>
                  </a:solidFill>
                </a:rPr>
                <a:t>3</a:t>
              </a:r>
              <a:endParaRPr lang="en-US" altLang="zh-TW" dirty="0">
                <a:solidFill>
                  <a:srgbClr val="000000"/>
                </a:solidFill>
              </a:endParaRPr>
            </a:p>
          </p:txBody>
        </p:sp>
        <p:sp>
          <p:nvSpPr>
            <p:cNvPr id="102" name="Line 29"/>
            <p:cNvSpPr>
              <a:spLocks noChangeShapeType="1"/>
            </p:cNvSpPr>
            <p:nvPr/>
          </p:nvSpPr>
          <p:spPr bwMode="auto">
            <a:xfrm flipV="1">
              <a:off x="1066" y="3385"/>
              <a:ext cx="13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kumimoji="1" lang="en-US">
                <a:solidFill>
                  <a:srgbClr val="000000"/>
                </a:solidFill>
              </a:endParaRPr>
            </a:p>
          </p:txBody>
        </p:sp>
        <p:sp>
          <p:nvSpPr>
            <p:cNvPr id="103" name="Line 30"/>
            <p:cNvSpPr>
              <a:spLocks noChangeShapeType="1"/>
            </p:cNvSpPr>
            <p:nvPr/>
          </p:nvSpPr>
          <p:spPr bwMode="auto">
            <a:xfrm>
              <a:off x="1066" y="3013"/>
              <a:ext cx="0" cy="3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kumimoji="1" lang="en-US">
                <a:solidFill>
                  <a:srgbClr val="000000"/>
                </a:solidFill>
              </a:endParaRPr>
            </a:p>
          </p:txBody>
        </p:sp>
        <p:sp>
          <p:nvSpPr>
            <p:cNvPr id="104" name="Line 31"/>
            <p:cNvSpPr>
              <a:spLocks noChangeShapeType="1"/>
            </p:cNvSpPr>
            <p:nvPr/>
          </p:nvSpPr>
          <p:spPr bwMode="auto">
            <a:xfrm flipV="1">
              <a:off x="1066" y="3003"/>
              <a:ext cx="333" cy="1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kumimoji="1" lang="en-US">
                <a:solidFill>
                  <a:srgbClr val="000000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24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15893255" y="392841"/>
            <a:ext cx="1624033" cy="1575862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4"/>
          <p:cNvSpPr/>
          <p:nvPr/>
        </p:nvSpPr>
        <p:spPr>
          <a:xfrm>
            <a:off x="1037346" y="347485"/>
            <a:ext cx="2935802" cy="585997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79126" tIns="89539" rIns="179126" bIns="89539" anchor="ctr" anchorCtr="0">
            <a:noAutofit/>
          </a:bodyPr>
          <a:lstStyle/>
          <a:p>
            <a:pPr algn="ctr"/>
            <a:endParaRPr sz="3525">
              <a:solidFill>
                <a:schemeClr val="lt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Calibri"/>
              <a:sym typeface="Calibri"/>
            </a:endParaRPr>
          </a:p>
        </p:txBody>
      </p:sp>
      <p:sp>
        <p:nvSpPr>
          <p:cNvPr id="122" name="Google Shape;122;p24"/>
          <p:cNvSpPr txBox="1"/>
          <p:nvPr/>
        </p:nvSpPr>
        <p:spPr>
          <a:xfrm>
            <a:off x="518940" y="262669"/>
            <a:ext cx="12282660" cy="904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9126" tIns="89539" rIns="179126" bIns="89539" anchor="t" anchorCtr="0">
            <a:noAutofit/>
          </a:bodyPr>
          <a:lstStyle/>
          <a:p>
            <a:r>
              <a:rPr lang="zh-CN" altLang="en-US" sz="470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知识点整理：</a:t>
            </a:r>
            <a:r>
              <a:rPr lang="en-US" altLang="zh-CN" sz="470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Hierarchical</a:t>
            </a:r>
            <a:r>
              <a:rPr lang="zh-CN" altLang="en-US" sz="470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470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Clustering</a:t>
            </a:r>
            <a:endParaRPr lang="en-US" altLang="zh-CN" sz="4700" dirty="0">
              <a:solidFill>
                <a:srgbClr val="595959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9" name="Rectangle 12"/>
          <p:cNvSpPr txBox="1">
            <a:spLocks noChangeArrowheads="1"/>
          </p:cNvSpPr>
          <p:nvPr/>
        </p:nvSpPr>
        <p:spPr>
          <a:xfrm>
            <a:off x="1144922" y="1135972"/>
            <a:ext cx="13554635" cy="950347"/>
          </a:xfrm>
          <a:prstGeom prst="rect">
            <a:avLst/>
          </a:prstGeom>
        </p:spPr>
        <p:txBody>
          <a:bodyPr/>
          <a:lstStyle>
            <a:lvl1pPr algn="l" defTabSz="134366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7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solidFill>
                  <a:srgbClr val="00B0F0"/>
                </a:solidFill>
                <a:latin typeface="+mn-lt"/>
              </a:rPr>
              <a:t>Repeat</a:t>
            </a:r>
            <a:r>
              <a:rPr lang="en-US" altLang="zh-CN" sz="4800" dirty="0">
                <a:solidFill>
                  <a:srgbClr val="00B0F0"/>
                </a:solidFill>
                <a:latin typeface="+mn-lt"/>
              </a:rPr>
              <a:t>:</a:t>
            </a:r>
            <a:endParaRPr lang="en-US" altLang="zh-CN" sz="4800" dirty="0">
              <a:solidFill>
                <a:srgbClr val="00B0F0"/>
              </a:solidFill>
              <a:latin typeface="+mn-lt"/>
            </a:endParaRPr>
          </a:p>
          <a:p>
            <a:r>
              <a:rPr lang="en-US" sz="4800" dirty="0">
                <a:solidFill>
                  <a:srgbClr val="00B0F0"/>
                </a:solidFill>
                <a:latin typeface="+mn-lt"/>
              </a:rPr>
              <a:t>Find the smallest value, merge them</a:t>
            </a:r>
            <a:endParaRPr lang="en-US" sz="4800" dirty="0">
              <a:solidFill>
                <a:srgbClr val="00B0F0"/>
              </a:solidFill>
              <a:latin typeface="+mn-lt"/>
            </a:endParaRPr>
          </a:p>
        </p:txBody>
      </p:sp>
      <p:grpSp>
        <p:nvGrpSpPr>
          <p:cNvPr id="88" name="Group 53"/>
          <p:cNvGrpSpPr/>
          <p:nvPr/>
        </p:nvGrpSpPr>
        <p:grpSpPr bwMode="auto">
          <a:xfrm>
            <a:off x="5185145" y="3281673"/>
            <a:ext cx="4229941" cy="2185783"/>
            <a:chOff x="3506" y="1566"/>
            <a:chExt cx="1305" cy="740"/>
          </a:xfrm>
        </p:grpSpPr>
        <p:graphicFrame>
          <p:nvGraphicFramePr>
            <p:cNvPr id="89" name="Object 45"/>
            <p:cNvGraphicFramePr>
              <a:graphicFrameLocks noChangeAspect="1"/>
            </p:cNvGraphicFramePr>
            <p:nvPr/>
          </p:nvGraphicFramePr>
          <p:xfrm>
            <a:off x="4017" y="1825"/>
            <a:ext cx="749" cy="48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206" name="Equation" r:id="rId2" imgW="711200" imgH="457200" progId="Equation.3">
                    <p:embed/>
                  </p:oleObj>
                </mc:Choice>
                <mc:Fallback>
                  <p:oleObj name="Equation" r:id="rId2" imgW="711200" imgH="457200" progId="Equation.3">
                    <p:embed/>
                    <p:pic>
                      <p:nvPicPr>
                        <p:cNvPr id="0" name="Object 4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17" y="1825"/>
                          <a:ext cx="749" cy="48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0" name="Text Box 46"/>
            <p:cNvSpPr txBox="1">
              <a:spLocks noChangeArrowheads="1"/>
            </p:cNvSpPr>
            <p:nvPr/>
          </p:nvSpPr>
          <p:spPr bwMode="auto">
            <a:xfrm>
              <a:off x="3557" y="1838"/>
              <a:ext cx="292" cy="1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TW" sz="3200">
                  <a:solidFill>
                    <a:srgbClr val="000000"/>
                  </a:solidFill>
                </a:rPr>
                <a:t>(12)</a:t>
              </a:r>
              <a:endParaRPr lang="en-US" altLang="zh-TW" sz="3200">
                <a:solidFill>
                  <a:srgbClr val="000000"/>
                </a:solidFill>
              </a:endParaRPr>
            </a:p>
          </p:txBody>
        </p:sp>
        <p:sp>
          <p:nvSpPr>
            <p:cNvPr id="91" name="Text Box 47"/>
            <p:cNvSpPr txBox="1">
              <a:spLocks noChangeArrowheads="1"/>
            </p:cNvSpPr>
            <p:nvPr/>
          </p:nvSpPr>
          <p:spPr bwMode="auto">
            <a:xfrm>
              <a:off x="3506" y="2108"/>
              <a:ext cx="441" cy="1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TW" sz="3200" dirty="0">
                  <a:solidFill>
                    <a:srgbClr val="000000"/>
                  </a:solidFill>
                </a:rPr>
                <a:t>(3 4 5)</a:t>
              </a:r>
              <a:endParaRPr lang="en-US" altLang="zh-TW" sz="3200" dirty="0">
                <a:solidFill>
                  <a:srgbClr val="000000"/>
                </a:solidFill>
              </a:endParaRPr>
            </a:p>
          </p:txBody>
        </p:sp>
        <p:sp>
          <p:nvSpPr>
            <p:cNvPr id="92" name="Text Box 49"/>
            <p:cNvSpPr txBox="1">
              <a:spLocks noChangeArrowheads="1"/>
            </p:cNvSpPr>
            <p:nvPr/>
          </p:nvSpPr>
          <p:spPr bwMode="auto">
            <a:xfrm>
              <a:off x="4031" y="1566"/>
              <a:ext cx="292" cy="1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TW" sz="3200" dirty="0">
                  <a:solidFill>
                    <a:srgbClr val="000000"/>
                  </a:solidFill>
                </a:rPr>
                <a:t>(12)</a:t>
              </a:r>
              <a:endParaRPr lang="en-US" altLang="zh-TW" sz="3200" dirty="0">
                <a:solidFill>
                  <a:srgbClr val="000000"/>
                </a:solidFill>
              </a:endParaRPr>
            </a:p>
          </p:txBody>
        </p:sp>
        <p:sp>
          <p:nvSpPr>
            <p:cNvPr id="93" name="Text Box 50"/>
            <p:cNvSpPr txBox="1">
              <a:spLocks noChangeArrowheads="1"/>
            </p:cNvSpPr>
            <p:nvPr/>
          </p:nvSpPr>
          <p:spPr bwMode="auto">
            <a:xfrm>
              <a:off x="4370" y="1566"/>
              <a:ext cx="441" cy="1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Tahoma" panose="020B0804030504040204" pitchFamily="34" charset="0"/>
                  <a:ea typeface="PMingLiU" pitchFamily="18" charset="-12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TW" sz="3200" dirty="0">
                  <a:solidFill>
                    <a:srgbClr val="000000"/>
                  </a:solidFill>
                </a:rPr>
                <a:t>(3 4 5)</a:t>
              </a:r>
              <a:endParaRPr lang="en-US" altLang="zh-TW" sz="3200" dirty="0">
                <a:solidFill>
                  <a:srgbClr val="000000"/>
                </a:solidFill>
              </a:endParaRPr>
            </a:p>
          </p:txBody>
        </p:sp>
      </p:grpSp>
      <p:sp>
        <p:nvSpPr>
          <p:cNvPr id="94" name="Oval 52"/>
          <p:cNvSpPr>
            <a:spLocks noChangeArrowheads="1"/>
          </p:cNvSpPr>
          <p:nvPr/>
        </p:nvSpPr>
        <p:spPr bwMode="auto">
          <a:xfrm>
            <a:off x="6831743" y="4656648"/>
            <a:ext cx="1322464" cy="936342"/>
          </a:xfrm>
          <a:prstGeom prst="ellipse">
            <a:avLst/>
          </a:prstGeom>
          <a:noFill/>
          <a:ln w="38100">
            <a:solidFill>
              <a:schemeClr val="accent2"/>
            </a:solidFill>
            <a:prstDash val="dash"/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en-US">
              <a:solidFill>
                <a:srgbClr val="000000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4029237" y="6527349"/>
            <a:ext cx="8481549" cy="3030420"/>
            <a:chOff x="4029237" y="6527349"/>
            <a:chExt cx="8481549" cy="3030420"/>
          </a:xfrm>
        </p:grpSpPr>
        <p:grpSp>
          <p:nvGrpSpPr>
            <p:cNvPr id="2" name="Group 1"/>
            <p:cNvGrpSpPr/>
            <p:nvPr/>
          </p:nvGrpSpPr>
          <p:grpSpPr>
            <a:xfrm>
              <a:off x="4029237" y="6527349"/>
              <a:ext cx="8481549" cy="3030420"/>
              <a:chOff x="4029237" y="6527349"/>
              <a:chExt cx="8481549" cy="3030420"/>
            </a:xfrm>
          </p:grpSpPr>
          <p:grpSp>
            <p:nvGrpSpPr>
              <p:cNvPr id="29" name="Group 73"/>
              <p:cNvGrpSpPr/>
              <p:nvPr/>
            </p:nvGrpSpPr>
            <p:grpSpPr bwMode="auto">
              <a:xfrm>
                <a:off x="4029237" y="6527349"/>
                <a:ext cx="8481549" cy="3030420"/>
                <a:chOff x="125" y="2858"/>
                <a:chExt cx="2891" cy="1513"/>
              </a:xfrm>
            </p:grpSpPr>
            <p:sp>
              <p:nvSpPr>
                <p:cNvPr id="30" name="Rectangle 34"/>
                <p:cNvSpPr>
                  <a:spLocks noChangeArrowheads="1"/>
                </p:cNvSpPr>
                <p:nvPr/>
              </p:nvSpPr>
              <p:spPr bwMode="auto">
                <a:xfrm>
                  <a:off x="259" y="2886"/>
                  <a:ext cx="2757" cy="1434"/>
                </a:xfrm>
                <a:prstGeom prst="rect">
                  <a:avLst/>
                </a:pr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kumimoji="1" lang="en-US" sz="24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1" name="Line 41"/>
                <p:cNvSpPr>
                  <a:spLocks noChangeShapeType="1"/>
                </p:cNvSpPr>
                <p:nvPr/>
              </p:nvSpPr>
              <p:spPr bwMode="auto">
                <a:xfrm>
                  <a:off x="418" y="3990"/>
                  <a:ext cx="208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kumimoji="1" lang="en-US" sz="24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2" name="Line 48"/>
                <p:cNvSpPr>
                  <a:spLocks noChangeShapeType="1"/>
                </p:cNvSpPr>
                <p:nvPr/>
              </p:nvSpPr>
              <p:spPr bwMode="auto">
                <a:xfrm>
                  <a:off x="2504" y="3945"/>
                  <a:ext cx="0" cy="45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kumimoji="1" lang="en-US" sz="24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3" name="Line 49"/>
                <p:cNvSpPr>
                  <a:spLocks noChangeShapeType="1"/>
                </p:cNvSpPr>
                <p:nvPr/>
              </p:nvSpPr>
              <p:spPr bwMode="auto">
                <a:xfrm>
                  <a:off x="1779" y="3945"/>
                  <a:ext cx="0" cy="45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kumimoji="1" lang="en-US" sz="24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4" name="Line 50"/>
                <p:cNvSpPr>
                  <a:spLocks noChangeShapeType="1"/>
                </p:cNvSpPr>
                <p:nvPr/>
              </p:nvSpPr>
              <p:spPr bwMode="auto">
                <a:xfrm>
                  <a:off x="2142" y="3945"/>
                  <a:ext cx="0" cy="45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kumimoji="1" lang="en-US" sz="24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5" name="Line 51"/>
                <p:cNvSpPr>
                  <a:spLocks noChangeShapeType="1"/>
                </p:cNvSpPr>
                <p:nvPr/>
              </p:nvSpPr>
              <p:spPr bwMode="auto">
                <a:xfrm>
                  <a:off x="1416" y="3945"/>
                  <a:ext cx="0" cy="45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kumimoji="1" lang="en-US" sz="24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6" name="Line 52"/>
                <p:cNvSpPr>
                  <a:spLocks noChangeShapeType="1"/>
                </p:cNvSpPr>
                <p:nvPr/>
              </p:nvSpPr>
              <p:spPr bwMode="auto">
                <a:xfrm>
                  <a:off x="1053" y="3945"/>
                  <a:ext cx="0" cy="45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kumimoji="1" lang="en-US" sz="24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7" name="Line 53"/>
                <p:cNvSpPr>
                  <a:spLocks noChangeShapeType="1"/>
                </p:cNvSpPr>
                <p:nvPr/>
              </p:nvSpPr>
              <p:spPr bwMode="auto">
                <a:xfrm>
                  <a:off x="690" y="3945"/>
                  <a:ext cx="0" cy="45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kumimoji="1" lang="en-US" sz="24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8" name="Text Box 55"/>
                <p:cNvSpPr txBox="1">
                  <a:spLocks noChangeArrowheads="1"/>
                </p:cNvSpPr>
                <p:nvPr/>
              </p:nvSpPr>
              <p:spPr bwMode="auto">
                <a:xfrm>
                  <a:off x="2400" y="3986"/>
                  <a:ext cx="222" cy="29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Tahoma" panose="020B0804030504040204" pitchFamily="34" charset="0"/>
                      <a:ea typeface="PMingLiU" pitchFamily="18" charset="-120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Tahoma" panose="020B0804030504040204" pitchFamily="34" charset="0"/>
                      <a:ea typeface="PMingLiU" pitchFamily="18" charset="-120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Tahoma" panose="020B0804030504040204" pitchFamily="34" charset="0"/>
                      <a:ea typeface="PMingLiU" pitchFamily="18" charset="-120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Tahoma" panose="020B0804030504040204" pitchFamily="34" charset="0"/>
                      <a:ea typeface="PMingLiU" pitchFamily="18" charset="-120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Tahoma" panose="020B0804030504040204" pitchFamily="34" charset="0"/>
                      <a:ea typeface="PMingLiU" pitchFamily="18" charset="-12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Tahoma" panose="020B0804030504040204" pitchFamily="34" charset="0"/>
                      <a:ea typeface="PMingLiU" pitchFamily="18" charset="-12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Tahoma" panose="020B0804030504040204" pitchFamily="34" charset="0"/>
                      <a:ea typeface="PMingLiU" pitchFamily="18" charset="-12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Tahoma" panose="020B0804030504040204" pitchFamily="34" charset="0"/>
                      <a:ea typeface="PMingLiU" pitchFamily="18" charset="-12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Tahoma" panose="020B0804030504040204" pitchFamily="34" charset="0"/>
                      <a:ea typeface="PMingLiU" pitchFamily="18" charset="-120"/>
                    </a:defRPr>
                  </a:lvl9pPr>
                </a:lstStyle>
                <a:p>
                  <a:pPr eaLnBrk="1" fontAlgn="base" hangingPunct="1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zh-TW" sz="2400">
                      <a:solidFill>
                        <a:srgbClr val="000000"/>
                      </a:solidFill>
                    </a:rPr>
                    <a:t>0</a:t>
                  </a:r>
                  <a:endParaRPr lang="en-US" altLang="zh-TW" sz="24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9" name="Text Box 56"/>
                <p:cNvSpPr txBox="1">
                  <a:spLocks noChangeArrowheads="1"/>
                </p:cNvSpPr>
                <p:nvPr/>
              </p:nvSpPr>
              <p:spPr bwMode="auto">
                <a:xfrm>
                  <a:off x="1995" y="3975"/>
                  <a:ext cx="387" cy="29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Tahoma" panose="020B0804030504040204" pitchFamily="34" charset="0"/>
                      <a:ea typeface="PMingLiU" pitchFamily="18" charset="-120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Tahoma" panose="020B0804030504040204" pitchFamily="34" charset="0"/>
                      <a:ea typeface="PMingLiU" pitchFamily="18" charset="-120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Tahoma" panose="020B0804030504040204" pitchFamily="34" charset="0"/>
                      <a:ea typeface="PMingLiU" pitchFamily="18" charset="-120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Tahoma" panose="020B0804030504040204" pitchFamily="34" charset="0"/>
                      <a:ea typeface="PMingLiU" pitchFamily="18" charset="-120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Tahoma" panose="020B0804030504040204" pitchFamily="34" charset="0"/>
                      <a:ea typeface="PMingLiU" pitchFamily="18" charset="-12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Tahoma" panose="020B0804030504040204" pitchFamily="34" charset="0"/>
                      <a:ea typeface="PMingLiU" pitchFamily="18" charset="-12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Tahoma" panose="020B0804030504040204" pitchFamily="34" charset="0"/>
                      <a:ea typeface="PMingLiU" pitchFamily="18" charset="-12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Tahoma" panose="020B0804030504040204" pitchFamily="34" charset="0"/>
                      <a:ea typeface="PMingLiU" pitchFamily="18" charset="-12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Tahoma" panose="020B0804030504040204" pitchFamily="34" charset="0"/>
                      <a:ea typeface="PMingLiU" pitchFamily="18" charset="-120"/>
                    </a:defRPr>
                  </a:lvl9pPr>
                </a:lstStyle>
                <a:p>
                  <a:pPr eaLnBrk="1" fontAlgn="base" hangingPunct="1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zh-TW" sz="2400">
                      <a:solidFill>
                        <a:srgbClr val="000000"/>
                      </a:solidFill>
                    </a:rPr>
                    <a:t>1.0</a:t>
                  </a:r>
                  <a:endParaRPr lang="en-US" altLang="zh-TW" sz="24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40" name="Text Box 57"/>
                <p:cNvSpPr txBox="1">
                  <a:spLocks noChangeArrowheads="1"/>
                </p:cNvSpPr>
                <p:nvPr/>
              </p:nvSpPr>
              <p:spPr bwMode="auto">
                <a:xfrm>
                  <a:off x="1617" y="3975"/>
                  <a:ext cx="387" cy="29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Tahoma" panose="020B0804030504040204" pitchFamily="34" charset="0"/>
                      <a:ea typeface="PMingLiU" pitchFamily="18" charset="-120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Tahoma" panose="020B0804030504040204" pitchFamily="34" charset="0"/>
                      <a:ea typeface="PMingLiU" pitchFamily="18" charset="-120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Tahoma" panose="020B0804030504040204" pitchFamily="34" charset="0"/>
                      <a:ea typeface="PMingLiU" pitchFamily="18" charset="-120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Tahoma" panose="020B0804030504040204" pitchFamily="34" charset="0"/>
                      <a:ea typeface="PMingLiU" pitchFamily="18" charset="-120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Tahoma" panose="020B0804030504040204" pitchFamily="34" charset="0"/>
                      <a:ea typeface="PMingLiU" pitchFamily="18" charset="-12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Tahoma" panose="020B0804030504040204" pitchFamily="34" charset="0"/>
                      <a:ea typeface="PMingLiU" pitchFamily="18" charset="-12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Tahoma" panose="020B0804030504040204" pitchFamily="34" charset="0"/>
                      <a:ea typeface="PMingLiU" pitchFamily="18" charset="-12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Tahoma" panose="020B0804030504040204" pitchFamily="34" charset="0"/>
                      <a:ea typeface="PMingLiU" pitchFamily="18" charset="-12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Tahoma" panose="020B0804030504040204" pitchFamily="34" charset="0"/>
                      <a:ea typeface="PMingLiU" pitchFamily="18" charset="-120"/>
                    </a:defRPr>
                  </a:lvl9pPr>
                </a:lstStyle>
                <a:p>
                  <a:pPr eaLnBrk="1" fontAlgn="base" hangingPunct="1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zh-TW" sz="2400">
                      <a:solidFill>
                        <a:srgbClr val="000000"/>
                      </a:solidFill>
                    </a:rPr>
                    <a:t>2.0</a:t>
                  </a:r>
                  <a:endParaRPr lang="en-US" altLang="zh-TW" sz="24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41" name="Text Box 58"/>
                <p:cNvSpPr txBox="1">
                  <a:spLocks noChangeArrowheads="1"/>
                </p:cNvSpPr>
                <p:nvPr/>
              </p:nvSpPr>
              <p:spPr bwMode="auto">
                <a:xfrm>
                  <a:off x="1260" y="3970"/>
                  <a:ext cx="387" cy="29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Tahoma" panose="020B0804030504040204" pitchFamily="34" charset="0"/>
                      <a:ea typeface="PMingLiU" pitchFamily="18" charset="-120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Tahoma" panose="020B0804030504040204" pitchFamily="34" charset="0"/>
                      <a:ea typeface="PMingLiU" pitchFamily="18" charset="-120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Tahoma" panose="020B0804030504040204" pitchFamily="34" charset="0"/>
                      <a:ea typeface="PMingLiU" pitchFamily="18" charset="-120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Tahoma" panose="020B0804030504040204" pitchFamily="34" charset="0"/>
                      <a:ea typeface="PMingLiU" pitchFamily="18" charset="-120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Tahoma" panose="020B0804030504040204" pitchFamily="34" charset="0"/>
                      <a:ea typeface="PMingLiU" pitchFamily="18" charset="-12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Tahoma" panose="020B0804030504040204" pitchFamily="34" charset="0"/>
                      <a:ea typeface="PMingLiU" pitchFamily="18" charset="-12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Tahoma" panose="020B0804030504040204" pitchFamily="34" charset="0"/>
                      <a:ea typeface="PMingLiU" pitchFamily="18" charset="-12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Tahoma" panose="020B0804030504040204" pitchFamily="34" charset="0"/>
                      <a:ea typeface="PMingLiU" pitchFamily="18" charset="-12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Tahoma" panose="020B0804030504040204" pitchFamily="34" charset="0"/>
                      <a:ea typeface="PMingLiU" pitchFamily="18" charset="-120"/>
                    </a:defRPr>
                  </a:lvl9pPr>
                </a:lstStyle>
                <a:p>
                  <a:pPr eaLnBrk="1" fontAlgn="base" hangingPunct="1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zh-TW" sz="2400">
                      <a:solidFill>
                        <a:srgbClr val="000000"/>
                      </a:solidFill>
                    </a:rPr>
                    <a:t>3.0</a:t>
                  </a:r>
                  <a:endParaRPr lang="en-US" altLang="zh-TW" sz="24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42" name="Text Box 59"/>
                <p:cNvSpPr txBox="1">
                  <a:spLocks noChangeArrowheads="1"/>
                </p:cNvSpPr>
                <p:nvPr/>
              </p:nvSpPr>
              <p:spPr bwMode="auto">
                <a:xfrm>
                  <a:off x="916" y="3980"/>
                  <a:ext cx="385" cy="29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Tahoma" panose="020B0804030504040204" pitchFamily="34" charset="0"/>
                      <a:ea typeface="PMingLiU" pitchFamily="18" charset="-120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Tahoma" panose="020B0804030504040204" pitchFamily="34" charset="0"/>
                      <a:ea typeface="PMingLiU" pitchFamily="18" charset="-120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Tahoma" panose="020B0804030504040204" pitchFamily="34" charset="0"/>
                      <a:ea typeface="PMingLiU" pitchFamily="18" charset="-120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Tahoma" panose="020B0804030504040204" pitchFamily="34" charset="0"/>
                      <a:ea typeface="PMingLiU" pitchFamily="18" charset="-120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Tahoma" panose="020B0804030504040204" pitchFamily="34" charset="0"/>
                      <a:ea typeface="PMingLiU" pitchFamily="18" charset="-12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Tahoma" panose="020B0804030504040204" pitchFamily="34" charset="0"/>
                      <a:ea typeface="PMingLiU" pitchFamily="18" charset="-12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Tahoma" panose="020B0804030504040204" pitchFamily="34" charset="0"/>
                      <a:ea typeface="PMingLiU" pitchFamily="18" charset="-12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Tahoma" panose="020B0804030504040204" pitchFamily="34" charset="0"/>
                      <a:ea typeface="PMingLiU" pitchFamily="18" charset="-12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Tahoma" panose="020B0804030504040204" pitchFamily="34" charset="0"/>
                      <a:ea typeface="PMingLiU" pitchFamily="18" charset="-120"/>
                    </a:defRPr>
                  </a:lvl9pPr>
                </a:lstStyle>
                <a:p>
                  <a:pPr eaLnBrk="1" fontAlgn="base" hangingPunct="1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zh-TW" sz="2400">
                      <a:solidFill>
                        <a:srgbClr val="000000"/>
                      </a:solidFill>
                    </a:rPr>
                    <a:t>4.0</a:t>
                  </a:r>
                  <a:endParaRPr lang="en-US" altLang="zh-TW" sz="24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43" name="Text Box 60"/>
                <p:cNvSpPr txBox="1">
                  <a:spLocks noChangeArrowheads="1"/>
                </p:cNvSpPr>
                <p:nvPr/>
              </p:nvSpPr>
              <p:spPr bwMode="auto">
                <a:xfrm>
                  <a:off x="519" y="3984"/>
                  <a:ext cx="387" cy="29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Tahoma" panose="020B0804030504040204" pitchFamily="34" charset="0"/>
                      <a:ea typeface="PMingLiU" pitchFamily="18" charset="-120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Tahoma" panose="020B0804030504040204" pitchFamily="34" charset="0"/>
                      <a:ea typeface="PMingLiU" pitchFamily="18" charset="-120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Tahoma" panose="020B0804030504040204" pitchFamily="34" charset="0"/>
                      <a:ea typeface="PMingLiU" pitchFamily="18" charset="-120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Tahoma" panose="020B0804030504040204" pitchFamily="34" charset="0"/>
                      <a:ea typeface="PMingLiU" pitchFamily="18" charset="-120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Tahoma" panose="020B0804030504040204" pitchFamily="34" charset="0"/>
                      <a:ea typeface="PMingLiU" pitchFamily="18" charset="-12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Tahoma" panose="020B0804030504040204" pitchFamily="34" charset="0"/>
                      <a:ea typeface="PMingLiU" pitchFamily="18" charset="-12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Tahoma" panose="020B0804030504040204" pitchFamily="34" charset="0"/>
                      <a:ea typeface="PMingLiU" pitchFamily="18" charset="-12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Tahoma" panose="020B0804030504040204" pitchFamily="34" charset="0"/>
                      <a:ea typeface="PMingLiU" pitchFamily="18" charset="-12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Tahoma" panose="020B0804030504040204" pitchFamily="34" charset="0"/>
                      <a:ea typeface="PMingLiU" pitchFamily="18" charset="-120"/>
                    </a:defRPr>
                  </a:lvl9pPr>
                </a:lstStyle>
                <a:p>
                  <a:pPr eaLnBrk="1" fontAlgn="base" hangingPunct="1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zh-TW" sz="2400">
                      <a:solidFill>
                        <a:srgbClr val="000000"/>
                      </a:solidFill>
                    </a:rPr>
                    <a:t>5.0</a:t>
                  </a:r>
                  <a:endParaRPr lang="en-US" altLang="zh-TW" sz="24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44" name="Text Box 61"/>
                <p:cNvSpPr txBox="1">
                  <a:spLocks noChangeArrowheads="1"/>
                </p:cNvSpPr>
                <p:nvPr/>
              </p:nvSpPr>
              <p:spPr bwMode="auto">
                <a:xfrm>
                  <a:off x="1296" y="4138"/>
                  <a:ext cx="663" cy="23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Tahoma" panose="020B0804030504040204" pitchFamily="34" charset="0"/>
                      <a:ea typeface="PMingLiU" pitchFamily="18" charset="-120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Tahoma" panose="020B0804030504040204" pitchFamily="34" charset="0"/>
                      <a:ea typeface="PMingLiU" pitchFamily="18" charset="-120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Tahoma" panose="020B0804030504040204" pitchFamily="34" charset="0"/>
                      <a:ea typeface="PMingLiU" pitchFamily="18" charset="-120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Tahoma" panose="020B0804030504040204" pitchFamily="34" charset="0"/>
                      <a:ea typeface="PMingLiU" pitchFamily="18" charset="-120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Tahoma" panose="020B0804030504040204" pitchFamily="34" charset="0"/>
                      <a:ea typeface="PMingLiU" pitchFamily="18" charset="-12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Tahoma" panose="020B0804030504040204" pitchFamily="34" charset="0"/>
                      <a:ea typeface="PMingLiU" pitchFamily="18" charset="-12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Tahoma" panose="020B0804030504040204" pitchFamily="34" charset="0"/>
                      <a:ea typeface="PMingLiU" pitchFamily="18" charset="-12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Tahoma" panose="020B0804030504040204" pitchFamily="34" charset="0"/>
                      <a:ea typeface="PMingLiU" pitchFamily="18" charset="-12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Tahoma" panose="020B0804030504040204" pitchFamily="34" charset="0"/>
                      <a:ea typeface="PMingLiU" pitchFamily="18" charset="-120"/>
                    </a:defRPr>
                  </a:lvl9pPr>
                </a:lstStyle>
                <a:p>
                  <a:pPr eaLnBrk="1" fontAlgn="base" hangingPunct="1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zh-TW">
                      <a:solidFill>
                        <a:srgbClr val="000000"/>
                      </a:solidFill>
                    </a:rPr>
                    <a:t>Distance</a:t>
                  </a:r>
                  <a:endParaRPr lang="en-US" altLang="zh-TW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45" name="Text Box 69"/>
                <p:cNvSpPr txBox="1">
                  <a:spLocks noChangeArrowheads="1"/>
                </p:cNvSpPr>
                <p:nvPr/>
              </p:nvSpPr>
              <p:spPr bwMode="auto">
                <a:xfrm>
                  <a:off x="125" y="2858"/>
                  <a:ext cx="727" cy="230"/>
                </a:xfrm>
                <a:prstGeom prst="rect">
                  <a:avLst/>
                </a:prstGeom>
                <a:solidFill>
                  <a:srgbClr val="CCFFCC"/>
                </a:solidFill>
                <a:ln w="9525">
                  <a:solidFill>
                    <a:schemeClr val="tx1"/>
                  </a:solidFill>
                  <a:miter lim="800000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square">
                  <a:spAutoFit/>
                </a:bodyPr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Tahoma" panose="020B0804030504040204" pitchFamily="34" charset="0"/>
                      <a:ea typeface="PMingLiU" pitchFamily="18" charset="-120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Tahoma" panose="020B0804030504040204" pitchFamily="34" charset="0"/>
                      <a:ea typeface="PMingLiU" pitchFamily="18" charset="-120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Tahoma" panose="020B0804030504040204" pitchFamily="34" charset="0"/>
                      <a:ea typeface="PMingLiU" pitchFamily="18" charset="-120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Tahoma" panose="020B0804030504040204" pitchFamily="34" charset="0"/>
                      <a:ea typeface="PMingLiU" pitchFamily="18" charset="-120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Tahoma" panose="020B0804030504040204" pitchFamily="34" charset="0"/>
                      <a:ea typeface="PMingLiU" pitchFamily="18" charset="-12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Tahoma" panose="020B0804030504040204" pitchFamily="34" charset="0"/>
                      <a:ea typeface="PMingLiU" pitchFamily="18" charset="-12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Tahoma" panose="020B0804030504040204" pitchFamily="34" charset="0"/>
                      <a:ea typeface="PMingLiU" pitchFamily="18" charset="-12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Tahoma" panose="020B0804030504040204" pitchFamily="34" charset="0"/>
                      <a:ea typeface="PMingLiU" pitchFamily="18" charset="-12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Tahoma" panose="020B0804030504040204" pitchFamily="34" charset="0"/>
                      <a:ea typeface="PMingLiU" pitchFamily="18" charset="-120"/>
                    </a:defRPr>
                  </a:lvl9pPr>
                </a:lstStyle>
                <a:p>
                  <a:pPr eaLnBrk="1" fontAlgn="base" hangingPunct="1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zh-TW" sz="2400">
                      <a:solidFill>
                        <a:srgbClr val="000000"/>
                      </a:solidFill>
                    </a:rPr>
                    <a:t>Dendrogram</a:t>
                  </a:r>
                  <a:endParaRPr lang="en-US" altLang="zh-TW" sz="240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47" name="Group 72"/>
              <p:cNvGrpSpPr/>
              <p:nvPr/>
            </p:nvGrpSpPr>
            <p:grpSpPr bwMode="auto">
              <a:xfrm>
                <a:off x="8881704" y="7788671"/>
                <a:ext cx="2951706" cy="746126"/>
                <a:chOff x="1779" y="3490"/>
                <a:chExt cx="947" cy="470"/>
              </a:xfrm>
            </p:grpSpPr>
            <p:sp>
              <p:nvSpPr>
                <p:cNvPr id="48" name="Text Box 35"/>
                <p:cNvSpPr txBox="1">
                  <a:spLocks noChangeArrowheads="1"/>
                </p:cNvSpPr>
                <p:nvPr/>
              </p:nvSpPr>
              <p:spPr bwMode="auto">
                <a:xfrm>
                  <a:off x="2504" y="3669"/>
                  <a:ext cx="222" cy="29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Tahoma" panose="020B0804030504040204" pitchFamily="34" charset="0"/>
                      <a:ea typeface="PMingLiU" pitchFamily="18" charset="-120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Tahoma" panose="020B0804030504040204" pitchFamily="34" charset="0"/>
                      <a:ea typeface="PMingLiU" pitchFamily="18" charset="-120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Tahoma" panose="020B0804030504040204" pitchFamily="34" charset="0"/>
                      <a:ea typeface="PMingLiU" pitchFamily="18" charset="-120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Tahoma" panose="020B0804030504040204" pitchFamily="34" charset="0"/>
                      <a:ea typeface="PMingLiU" pitchFamily="18" charset="-120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Tahoma" panose="020B0804030504040204" pitchFamily="34" charset="0"/>
                      <a:ea typeface="PMingLiU" pitchFamily="18" charset="-12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Tahoma" panose="020B0804030504040204" pitchFamily="34" charset="0"/>
                      <a:ea typeface="PMingLiU" pitchFamily="18" charset="-12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Tahoma" panose="020B0804030504040204" pitchFamily="34" charset="0"/>
                      <a:ea typeface="PMingLiU" pitchFamily="18" charset="-12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Tahoma" panose="020B0804030504040204" pitchFamily="34" charset="0"/>
                      <a:ea typeface="PMingLiU" pitchFamily="18" charset="-12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Tahoma" panose="020B0804030504040204" pitchFamily="34" charset="0"/>
                      <a:ea typeface="PMingLiU" pitchFamily="18" charset="-120"/>
                    </a:defRPr>
                  </a:lvl9pPr>
                </a:lstStyle>
                <a:p>
                  <a:pPr eaLnBrk="1" fontAlgn="base" hangingPunct="1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zh-TW" sz="2400">
                      <a:solidFill>
                        <a:srgbClr val="000000"/>
                      </a:solidFill>
                    </a:rPr>
                    <a:t>1</a:t>
                  </a:r>
                  <a:endParaRPr lang="en-US" altLang="zh-TW" sz="24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49" name="Text Box 36"/>
                <p:cNvSpPr txBox="1">
                  <a:spLocks noChangeArrowheads="1"/>
                </p:cNvSpPr>
                <p:nvPr/>
              </p:nvSpPr>
              <p:spPr bwMode="auto">
                <a:xfrm>
                  <a:off x="2504" y="3490"/>
                  <a:ext cx="222" cy="29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kumimoji="1">
                      <a:solidFill>
                        <a:schemeClr val="tx1"/>
                      </a:solidFill>
                      <a:latin typeface="Tahoma" panose="020B0804030504040204" pitchFamily="34" charset="0"/>
                      <a:ea typeface="PMingLiU" pitchFamily="18" charset="-120"/>
                    </a:defRPr>
                  </a:lvl1pPr>
                  <a:lvl2pPr marL="742950" indent="-285750" eaLnBrk="0" hangingPunct="0">
                    <a:defRPr kumimoji="1">
                      <a:solidFill>
                        <a:schemeClr val="tx1"/>
                      </a:solidFill>
                      <a:latin typeface="Tahoma" panose="020B0804030504040204" pitchFamily="34" charset="0"/>
                      <a:ea typeface="PMingLiU" pitchFamily="18" charset="-120"/>
                    </a:defRPr>
                  </a:lvl2pPr>
                  <a:lvl3pPr marL="1143000" indent="-228600" eaLnBrk="0" hangingPunct="0">
                    <a:defRPr kumimoji="1">
                      <a:solidFill>
                        <a:schemeClr val="tx1"/>
                      </a:solidFill>
                      <a:latin typeface="Tahoma" panose="020B0804030504040204" pitchFamily="34" charset="0"/>
                      <a:ea typeface="PMingLiU" pitchFamily="18" charset="-120"/>
                    </a:defRPr>
                  </a:lvl3pPr>
                  <a:lvl4pPr marL="1600200" indent="-228600" eaLnBrk="0" hangingPunct="0">
                    <a:defRPr kumimoji="1">
                      <a:solidFill>
                        <a:schemeClr val="tx1"/>
                      </a:solidFill>
                      <a:latin typeface="Tahoma" panose="020B0804030504040204" pitchFamily="34" charset="0"/>
                      <a:ea typeface="PMingLiU" pitchFamily="18" charset="-120"/>
                    </a:defRPr>
                  </a:lvl4pPr>
                  <a:lvl5pPr marL="2057400" indent="-228600" eaLnBrk="0" hangingPunct="0">
                    <a:defRPr kumimoji="1">
                      <a:solidFill>
                        <a:schemeClr val="tx1"/>
                      </a:solidFill>
                      <a:latin typeface="Tahoma" panose="020B0804030504040204" pitchFamily="34" charset="0"/>
                      <a:ea typeface="PMingLiU" pitchFamily="18" charset="-12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Tahoma" panose="020B0804030504040204" pitchFamily="34" charset="0"/>
                      <a:ea typeface="PMingLiU" pitchFamily="18" charset="-12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Tahoma" panose="020B0804030504040204" pitchFamily="34" charset="0"/>
                      <a:ea typeface="PMingLiU" pitchFamily="18" charset="-12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Tahoma" panose="020B0804030504040204" pitchFamily="34" charset="0"/>
                      <a:ea typeface="PMingLiU" pitchFamily="18" charset="-12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>
                      <a:solidFill>
                        <a:schemeClr val="tx1"/>
                      </a:solidFill>
                      <a:latin typeface="Tahoma" panose="020B0804030504040204" pitchFamily="34" charset="0"/>
                      <a:ea typeface="PMingLiU" pitchFamily="18" charset="-120"/>
                    </a:defRPr>
                  </a:lvl9pPr>
                </a:lstStyle>
                <a:p>
                  <a:pPr eaLnBrk="1" fontAlgn="base" hangingPunct="1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zh-TW" sz="2400">
                      <a:solidFill>
                        <a:srgbClr val="000000"/>
                      </a:solidFill>
                    </a:rPr>
                    <a:t>2</a:t>
                  </a:r>
                  <a:endParaRPr lang="en-US" altLang="zh-TW" sz="24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50" name="Line 42"/>
                <p:cNvSpPr>
                  <a:spLocks noChangeShapeType="1"/>
                </p:cNvSpPr>
                <p:nvPr/>
              </p:nvSpPr>
              <p:spPr bwMode="auto">
                <a:xfrm flipV="1">
                  <a:off x="1779" y="3809"/>
                  <a:ext cx="725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kumimoji="1" lang="en-US" sz="24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51" name="Line 43"/>
                <p:cNvSpPr>
                  <a:spLocks noChangeShapeType="1"/>
                </p:cNvSpPr>
                <p:nvPr/>
              </p:nvSpPr>
              <p:spPr bwMode="auto">
                <a:xfrm flipV="1">
                  <a:off x="1784" y="3602"/>
                  <a:ext cx="677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kumimoji="1" lang="en-US" sz="240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52" name="Line 44"/>
                <p:cNvSpPr>
                  <a:spLocks noChangeShapeType="1"/>
                </p:cNvSpPr>
                <p:nvPr/>
              </p:nvSpPr>
              <p:spPr bwMode="auto">
                <a:xfrm>
                  <a:off x="1779" y="3582"/>
                  <a:ext cx="0" cy="227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kumimoji="1" lang="en-US" sz="2400">
                    <a:solidFill>
                      <a:srgbClr val="000000"/>
                    </a:solidFill>
                  </a:endParaRPr>
                </a:p>
              </p:txBody>
            </p:sp>
          </p:grpSp>
        </p:grpSp>
        <p:grpSp>
          <p:nvGrpSpPr>
            <p:cNvPr id="79" name="Group 57"/>
            <p:cNvGrpSpPr/>
            <p:nvPr/>
          </p:nvGrpSpPr>
          <p:grpSpPr bwMode="auto">
            <a:xfrm>
              <a:off x="7800906" y="6754956"/>
              <a:ext cx="4032484" cy="654050"/>
              <a:chOff x="1429" y="2855"/>
              <a:chExt cx="1268" cy="412"/>
            </a:xfrm>
          </p:grpSpPr>
          <p:sp>
            <p:nvSpPr>
              <p:cNvPr id="80" name="Text Box 15"/>
              <p:cNvSpPr txBox="1">
                <a:spLocks noChangeArrowheads="1"/>
              </p:cNvSpPr>
              <p:nvPr/>
            </p:nvSpPr>
            <p:spPr bwMode="auto">
              <a:xfrm>
                <a:off x="2502" y="2855"/>
                <a:ext cx="195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Tahoma" panose="020B0804030504040204" pitchFamily="34" charset="0"/>
                    <a:ea typeface="PMingLiU" pitchFamily="18" charset="-120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Tahoma" panose="020B0804030504040204" pitchFamily="34" charset="0"/>
                    <a:ea typeface="PMingLiU" pitchFamily="18" charset="-120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Tahoma" panose="020B0804030504040204" pitchFamily="34" charset="0"/>
                    <a:ea typeface="PMingLiU" pitchFamily="18" charset="-120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Tahoma" panose="020B0804030504040204" pitchFamily="34" charset="0"/>
                    <a:ea typeface="PMingLiU" pitchFamily="18" charset="-120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Tahoma" panose="020B0804030504040204" pitchFamily="34" charset="0"/>
                    <a:ea typeface="PMingLiU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ahoma" panose="020B0804030504040204" pitchFamily="34" charset="0"/>
                    <a:ea typeface="PMingLiU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ahoma" panose="020B0804030504040204" pitchFamily="34" charset="0"/>
                    <a:ea typeface="PMingLiU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ahoma" panose="020B0804030504040204" pitchFamily="34" charset="0"/>
                    <a:ea typeface="PMingLiU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ahoma" panose="020B0804030504040204" pitchFamily="34" charset="0"/>
                    <a:ea typeface="PMingLiU" pitchFamily="18" charset="-120"/>
                  </a:defRPr>
                </a:lvl9pPr>
              </a:lstStyle>
              <a:p>
                <a:pPr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TW">
                    <a:solidFill>
                      <a:srgbClr val="000000"/>
                    </a:solidFill>
                  </a:rPr>
                  <a:t>5</a:t>
                </a:r>
                <a:endParaRPr lang="en-US" altLang="zh-TW">
                  <a:solidFill>
                    <a:srgbClr val="000000"/>
                  </a:solidFill>
                </a:endParaRPr>
              </a:p>
            </p:txBody>
          </p:sp>
          <p:sp>
            <p:nvSpPr>
              <p:cNvPr id="81" name="Text Box 16"/>
              <p:cNvSpPr txBox="1">
                <a:spLocks noChangeArrowheads="1"/>
              </p:cNvSpPr>
              <p:nvPr/>
            </p:nvSpPr>
            <p:spPr bwMode="auto">
              <a:xfrm>
                <a:off x="2502" y="3036"/>
                <a:ext cx="195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Tahoma" panose="020B0804030504040204" pitchFamily="34" charset="0"/>
                    <a:ea typeface="PMingLiU" pitchFamily="18" charset="-120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Tahoma" panose="020B0804030504040204" pitchFamily="34" charset="0"/>
                    <a:ea typeface="PMingLiU" pitchFamily="18" charset="-120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Tahoma" panose="020B0804030504040204" pitchFamily="34" charset="0"/>
                    <a:ea typeface="PMingLiU" pitchFamily="18" charset="-120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Tahoma" panose="020B0804030504040204" pitchFamily="34" charset="0"/>
                    <a:ea typeface="PMingLiU" pitchFamily="18" charset="-120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Tahoma" panose="020B0804030504040204" pitchFamily="34" charset="0"/>
                    <a:ea typeface="PMingLiU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ahoma" panose="020B0804030504040204" pitchFamily="34" charset="0"/>
                    <a:ea typeface="PMingLiU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ahoma" panose="020B0804030504040204" pitchFamily="34" charset="0"/>
                    <a:ea typeface="PMingLiU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ahoma" panose="020B0804030504040204" pitchFamily="34" charset="0"/>
                    <a:ea typeface="PMingLiU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ahoma" panose="020B0804030504040204" pitchFamily="34" charset="0"/>
                    <a:ea typeface="PMingLiU" pitchFamily="18" charset="-120"/>
                  </a:defRPr>
                </a:lvl9pPr>
              </a:lstStyle>
              <a:p>
                <a:pPr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TW">
                    <a:solidFill>
                      <a:srgbClr val="000000"/>
                    </a:solidFill>
                  </a:rPr>
                  <a:t>4</a:t>
                </a:r>
                <a:endParaRPr lang="en-US" altLang="zh-TW">
                  <a:solidFill>
                    <a:srgbClr val="000000"/>
                  </a:solidFill>
                </a:endParaRPr>
              </a:p>
            </p:txBody>
          </p:sp>
          <p:sp>
            <p:nvSpPr>
              <p:cNvPr id="82" name="Line 22"/>
              <p:cNvSpPr>
                <a:spLocks noChangeShapeType="1"/>
              </p:cNvSpPr>
              <p:nvPr/>
            </p:nvSpPr>
            <p:spPr bwMode="auto">
              <a:xfrm flipV="1">
                <a:off x="1429" y="3185"/>
                <a:ext cx="1043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83" name="Line 23"/>
              <p:cNvSpPr>
                <a:spLocks noChangeShapeType="1"/>
              </p:cNvSpPr>
              <p:nvPr/>
            </p:nvSpPr>
            <p:spPr bwMode="auto">
              <a:xfrm flipV="1">
                <a:off x="1429" y="2952"/>
                <a:ext cx="1043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84" name="Line 24"/>
              <p:cNvSpPr>
                <a:spLocks noChangeShapeType="1"/>
              </p:cNvSpPr>
              <p:nvPr/>
            </p:nvSpPr>
            <p:spPr bwMode="auto">
              <a:xfrm>
                <a:off x="1429" y="2941"/>
                <a:ext cx="0" cy="22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en-US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100" name="Group 54"/>
            <p:cNvGrpSpPr/>
            <p:nvPr/>
          </p:nvGrpSpPr>
          <p:grpSpPr bwMode="auto">
            <a:xfrm>
              <a:off x="6787405" y="7063185"/>
              <a:ext cx="5045985" cy="792162"/>
              <a:chOff x="1066" y="3003"/>
              <a:chExt cx="1633" cy="499"/>
            </a:xfrm>
          </p:grpSpPr>
          <p:sp>
            <p:nvSpPr>
              <p:cNvPr id="101" name="Text Box 8"/>
              <p:cNvSpPr txBox="1">
                <a:spLocks noChangeArrowheads="1"/>
              </p:cNvSpPr>
              <p:nvPr/>
            </p:nvSpPr>
            <p:spPr bwMode="auto">
              <a:xfrm>
                <a:off x="2504" y="3271"/>
                <a:ext cx="195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Tahoma" panose="020B0804030504040204" pitchFamily="34" charset="0"/>
                    <a:ea typeface="PMingLiU" pitchFamily="18" charset="-120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Tahoma" panose="020B0804030504040204" pitchFamily="34" charset="0"/>
                    <a:ea typeface="PMingLiU" pitchFamily="18" charset="-120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Tahoma" panose="020B0804030504040204" pitchFamily="34" charset="0"/>
                    <a:ea typeface="PMingLiU" pitchFamily="18" charset="-120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Tahoma" panose="020B0804030504040204" pitchFamily="34" charset="0"/>
                    <a:ea typeface="PMingLiU" pitchFamily="18" charset="-120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Tahoma" panose="020B0804030504040204" pitchFamily="34" charset="0"/>
                    <a:ea typeface="PMingLiU" pitchFamily="18" charset="-12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ahoma" panose="020B0804030504040204" pitchFamily="34" charset="0"/>
                    <a:ea typeface="PMingLiU" pitchFamily="18" charset="-12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ahoma" panose="020B0804030504040204" pitchFamily="34" charset="0"/>
                    <a:ea typeface="PMingLiU" pitchFamily="18" charset="-12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ahoma" panose="020B0804030504040204" pitchFamily="34" charset="0"/>
                    <a:ea typeface="PMingLiU" pitchFamily="18" charset="-12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Tahoma" panose="020B0804030504040204" pitchFamily="34" charset="0"/>
                    <a:ea typeface="PMingLiU" pitchFamily="18" charset="-120"/>
                  </a:defRPr>
                </a:lvl9pPr>
              </a:lstStyle>
              <a:p>
                <a:pPr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TW" dirty="0">
                    <a:solidFill>
                      <a:srgbClr val="000000"/>
                    </a:solidFill>
                  </a:rPr>
                  <a:t>3</a:t>
                </a:r>
                <a:endParaRPr lang="en-US" altLang="zh-TW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2" name="Line 29"/>
              <p:cNvSpPr>
                <a:spLocks noChangeShapeType="1"/>
              </p:cNvSpPr>
              <p:nvPr/>
            </p:nvSpPr>
            <p:spPr bwMode="auto">
              <a:xfrm flipV="1">
                <a:off x="1066" y="3385"/>
                <a:ext cx="139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03" name="Line 30"/>
              <p:cNvSpPr>
                <a:spLocks noChangeShapeType="1"/>
              </p:cNvSpPr>
              <p:nvPr/>
            </p:nvSpPr>
            <p:spPr bwMode="auto">
              <a:xfrm>
                <a:off x="1066" y="3013"/>
                <a:ext cx="0" cy="3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04" name="Line 31"/>
              <p:cNvSpPr>
                <a:spLocks noChangeShapeType="1"/>
              </p:cNvSpPr>
              <p:nvPr/>
            </p:nvSpPr>
            <p:spPr bwMode="auto">
              <a:xfrm flipV="1">
                <a:off x="1066" y="3003"/>
                <a:ext cx="333" cy="1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kumimoji="1" lang="en-US">
                  <a:solidFill>
                    <a:srgbClr val="000000"/>
                  </a:solidFill>
                </a:endParaRPr>
              </a:p>
            </p:txBody>
          </p:sp>
        </p:grpSp>
      </p:grpSp>
      <p:grpSp>
        <p:nvGrpSpPr>
          <p:cNvPr id="60" name="Group 33"/>
          <p:cNvGrpSpPr/>
          <p:nvPr/>
        </p:nvGrpSpPr>
        <p:grpSpPr bwMode="auto">
          <a:xfrm>
            <a:off x="5453159" y="7463116"/>
            <a:ext cx="3444875" cy="728662"/>
            <a:chOff x="521" y="3243"/>
            <a:chExt cx="2170" cy="459"/>
          </a:xfrm>
        </p:grpSpPr>
        <p:sp>
          <p:nvSpPr>
            <p:cNvPr id="61" name="Line 34"/>
            <p:cNvSpPr>
              <a:spLocks noChangeShapeType="1"/>
            </p:cNvSpPr>
            <p:nvPr/>
          </p:nvSpPr>
          <p:spPr bwMode="auto">
            <a:xfrm flipV="1">
              <a:off x="657" y="3702"/>
              <a:ext cx="203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kumimoji="1" lang="en-US">
                <a:solidFill>
                  <a:srgbClr val="000000"/>
                </a:solidFill>
              </a:endParaRPr>
            </a:p>
          </p:txBody>
        </p:sp>
        <p:sp>
          <p:nvSpPr>
            <p:cNvPr id="62" name="Line 35"/>
            <p:cNvSpPr>
              <a:spLocks noChangeShapeType="1"/>
            </p:cNvSpPr>
            <p:nvPr/>
          </p:nvSpPr>
          <p:spPr bwMode="auto">
            <a:xfrm flipV="1">
              <a:off x="657" y="3249"/>
              <a:ext cx="73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kumimoji="1" lang="en-US">
                <a:solidFill>
                  <a:srgbClr val="000000"/>
                </a:solidFill>
              </a:endParaRPr>
            </a:p>
          </p:txBody>
        </p:sp>
        <p:sp>
          <p:nvSpPr>
            <p:cNvPr id="63" name="Line 36"/>
            <p:cNvSpPr>
              <a:spLocks noChangeShapeType="1"/>
            </p:cNvSpPr>
            <p:nvPr/>
          </p:nvSpPr>
          <p:spPr bwMode="auto">
            <a:xfrm>
              <a:off x="657" y="3243"/>
              <a:ext cx="0" cy="45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kumimoji="1" lang="en-US">
                <a:solidFill>
                  <a:srgbClr val="000000"/>
                </a:solidFill>
              </a:endParaRPr>
            </a:p>
          </p:txBody>
        </p:sp>
        <p:sp>
          <p:nvSpPr>
            <p:cNvPr id="64" name="Line 37"/>
            <p:cNvSpPr>
              <a:spLocks noChangeShapeType="1"/>
            </p:cNvSpPr>
            <p:nvPr/>
          </p:nvSpPr>
          <p:spPr bwMode="auto">
            <a:xfrm flipV="1">
              <a:off x="521" y="3475"/>
              <a:ext cx="14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kumimoji="1" lang="en-US">
                <a:solidFill>
                  <a:srgbClr val="000000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24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15893255" y="392841"/>
            <a:ext cx="1624033" cy="1575862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4"/>
          <p:cNvSpPr/>
          <p:nvPr/>
        </p:nvSpPr>
        <p:spPr>
          <a:xfrm>
            <a:off x="1037346" y="347485"/>
            <a:ext cx="2935802" cy="585997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79126" tIns="89539" rIns="179126" bIns="89539" anchor="ctr" anchorCtr="0">
            <a:noAutofit/>
          </a:bodyPr>
          <a:lstStyle/>
          <a:p>
            <a:pPr algn="ctr"/>
            <a:endParaRPr sz="3525">
              <a:solidFill>
                <a:schemeClr val="lt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Calibri"/>
              <a:sym typeface="Calibri"/>
            </a:endParaRPr>
          </a:p>
        </p:txBody>
      </p:sp>
      <p:sp>
        <p:nvSpPr>
          <p:cNvPr id="122" name="Google Shape;122;p24"/>
          <p:cNvSpPr txBox="1"/>
          <p:nvPr/>
        </p:nvSpPr>
        <p:spPr>
          <a:xfrm>
            <a:off x="518940" y="262669"/>
            <a:ext cx="12282660" cy="904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9126" tIns="89539" rIns="179126" bIns="89539" anchor="t" anchorCtr="0">
            <a:noAutofit/>
          </a:bodyPr>
          <a:lstStyle/>
          <a:p>
            <a:r>
              <a:rPr lang="zh-CN" altLang="en-US" sz="470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知识点整理：</a:t>
            </a:r>
            <a:r>
              <a:rPr lang="en-US" altLang="zh-CN" sz="470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Density-Based</a:t>
            </a:r>
            <a:r>
              <a:rPr lang="zh-CN" altLang="en-US" sz="470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470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Clustering</a:t>
            </a:r>
            <a:endParaRPr lang="en-US" altLang="zh-CN" sz="4700" dirty="0">
              <a:solidFill>
                <a:srgbClr val="595959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346" y="3926541"/>
            <a:ext cx="15464729" cy="300270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24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15893255" y="392841"/>
            <a:ext cx="1624033" cy="1575862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4"/>
          <p:cNvSpPr/>
          <p:nvPr/>
        </p:nvSpPr>
        <p:spPr>
          <a:xfrm>
            <a:off x="1037346" y="347485"/>
            <a:ext cx="2935802" cy="585997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79126" tIns="89539" rIns="179126" bIns="89539" anchor="ctr" anchorCtr="0">
            <a:noAutofit/>
          </a:bodyPr>
          <a:lstStyle/>
          <a:p>
            <a:pPr algn="ctr"/>
            <a:endParaRPr sz="3525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p24"/>
          <p:cNvSpPr txBox="1"/>
          <p:nvPr/>
        </p:nvSpPr>
        <p:spPr>
          <a:xfrm>
            <a:off x="1289166" y="226433"/>
            <a:ext cx="7380224" cy="904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9126" tIns="89539" rIns="179126" bIns="89539" anchor="t" anchorCtr="0">
            <a:noAutofit/>
          </a:bodyPr>
          <a:lstStyle/>
          <a:p>
            <a:r>
              <a:rPr lang="zh-CN" altLang="en-US" sz="4700">
                <a:solidFill>
                  <a:srgbClr val="595959"/>
                </a:solidFill>
              </a:rPr>
              <a:t>目录</a:t>
            </a:r>
            <a:endParaRPr lang="zh-CN" altLang="en-US" sz="4700">
              <a:solidFill>
                <a:srgbClr val="595959"/>
              </a:solidFill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5046462" y="3502618"/>
            <a:ext cx="7245857" cy="298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60070" indent="-560070">
              <a:buFont typeface="Arial" panose="020B0604020202090204" pitchFamily="34" charset="0"/>
              <a:buChar char="•"/>
            </a:pPr>
            <a:r>
              <a:rPr lang="zh-CN" altLang="en-US" sz="6270" dirty="0">
                <a:solidFill>
                  <a:schemeClr val="accent3">
                    <a:lumMod val="60000"/>
                    <a:lumOff val="40000"/>
                  </a:schemeClr>
                </a:solidFill>
                <a:latin typeface="雅痞-简" panose="020F0603040207020204" charset="-122"/>
                <a:ea typeface="雅痞-简" panose="020F0603040207020204" charset="-122"/>
              </a:rPr>
              <a:t>知识点整理</a:t>
            </a:r>
            <a:endParaRPr lang="en-US" altLang="zh-CN" sz="6270" dirty="0">
              <a:solidFill>
                <a:schemeClr val="accent3">
                  <a:lumMod val="60000"/>
                  <a:lumOff val="40000"/>
                </a:schemeClr>
              </a:solidFill>
              <a:latin typeface="雅痞-简" panose="020F0603040207020204" charset="-122"/>
              <a:ea typeface="雅痞-简" panose="020F0603040207020204" charset="-122"/>
            </a:endParaRPr>
          </a:p>
          <a:p>
            <a:endParaRPr lang="zh-CN" altLang="en-US" sz="6270" dirty="0">
              <a:solidFill>
                <a:schemeClr val="accent3">
                  <a:lumMod val="60000"/>
                  <a:lumOff val="40000"/>
                </a:schemeClr>
              </a:solidFill>
              <a:latin typeface="雅痞-简" panose="020F0603040207020204" charset="-122"/>
              <a:ea typeface="雅痞-简" panose="020F0603040207020204" charset="-122"/>
            </a:endParaRPr>
          </a:p>
          <a:p>
            <a:pPr marL="560070" indent="-560070">
              <a:buFont typeface="Arial" panose="020B0604020202090204" pitchFamily="34" charset="0"/>
              <a:buChar char="•"/>
            </a:pPr>
            <a:r>
              <a:rPr lang="en-US" altLang="zh-CN" sz="6270" dirty="0">
                <a:solidFill>
                  <a:schemeClr val="accent3">
                    <a:lumMod val="60000"/>
                    <a:lumOff val="40000"/>
                  </a:schemeClr>
                </a:solidFill>
                <a:latin typeface="雅痞-简" panose="020F0603040207020204" charset="-122"/>
                <a:ea typeface="雅痞-简" panose="020F0603040207020204" charset="-122"/>
              </a:rPr>
              <a:t>Q&amp;A</a:t>
            </a:r>
            <a:endParaRPr lang="en-US" altLang="zh-CN" sz="6270" dirty="0">
              <a:solidFill>
                <a:schemeClr val="accent3">
                  <a:lumMod val="60000"/>
                  <a:lumOff val="40000"/>
                </a:schemeClr>
              </a:solidFill>
              <a:latin typeface="雅痞-简" panose="020F0603040207020204" charset="-122"/>
              <a:ea typeface="雅痞-简" panose="020F0603040207020204" charset="-122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24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15893255" y="392841"/>
            <a:ext cx="1624033" cy="1575862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4"/>
          <p:cNvSpPr/>
          <p:nvPr/>
        </p:nvSpPr>
        <p:spPr>
          <a:xfrm>
            <a:off x="1037346" y="347485"/>
            <a:ext cx="2935802" cy="585997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79126" tIns="89539" rIns="179126" bIns="89539" anchor="ctr" anchorCtr="0">
            <a:noAutofit/>
          </a:bodyPr>
          <a:lstStyle/>
          <a:p>
            <a:pPr algn="ctr"/>
            <a:endParaRPr sz="3525">
              <a:solidFill>
                <a:schemeClr val="lt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Calibri"/>
              <a:sym typeface="Calibri"/>
            </a:endParaRPr>
          </a:p>
        </p:txBody>
      </p:sp>
      <p:sp>
        <p:nvSpPr>
          <p:cNvPr id="122" name="Google Shape;122;p24"/>
          <p:cNvSpPr txBox="1"/>
          <p:nvPr/>
        </p:nvSpPr>
        <p:spPr>
          <a:xfrm>
            <a:off x="518940" y="262669"/>
            <a:ext cx="12282660" cy="904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9126" tIns="89539" rIns="179126" bIns="89539" anchor="t" anchorCtr="0">
            <a:noAutofit/>
          </a:bodyPr>
          <a:lstStyle/>
          <a:p>
            <a:r>
              <a:rPr lang="zh-CN" altLang="en-US" sz="470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知识点整理：</a:t>
            </a:r>
            <a:r>
              <a:rPr lang="en-US" altLang="zh-CN" sz="470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Density-Based</a:t>
            </a:r>
            <a:r>
              <a:rPr lang="zh-CN" altLang="en-US" sz="470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470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Clustering</a:t>
            </a:r>
            <a:endParaRPr lang="en-US" altLang="zh-CN" sz="4700" dirty="0">
              <a:solidFill>
                <a:srgbClr val="595959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2303541" y="1251973"/>
            <a:ext cx="12649200" cy="8669649"/>
            <a:chOff x="2429047" y="1400393"/>
            <a:chExt cx="12649200" cy="8669649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05247" y="1400393"/>
              <a:ext cx="12573000" cy="1905000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05247" y="3351742"/>
              <a:ext cx="11988800" cy="1244600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429047" y="4596342"/>
              <a:ext cx="12141200" cy="54737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24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15893255" y="392841"/>
            <a:ext cx="1624033" cy="1575862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4"/>
          <p:cNvSpPr/>
          <p:nvPr/>
        </p:nvSpPr>
        <p:spPr>
          <a:xfrm>
            <a:off x="1037346" y="347485"/>
            <a:ext cx="2935802" cy="585997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79126" tIns="89539" rIns="179126" bIns="89539" anchor="ctr" anchorCtr="0">
            <a:noAutofit/>
          </a:bodyPr>
          <a:lstStyle/>
          <a:p>
            <a:pPr algn="ctr"/>
            <a:endParaRPr sz="3525">
              <a:solidFill>
                <a:schemeClr val="lt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Calibri"/>
              <a:sym typeface="Calibri"/>
            </a:endParaRPr>
          </a:p>
        </p:txBody>
      </p:sp>
      <p:sp>
        <p:nvSpPr>
          <p:cNvPr id="122" name="Google Shape;122;p24"/>
          <p:cNvSpPr txBox="1"/>
          <p:nvPr/>
        </p:nvSpPr>
        <p:spPr>
          <a:xfrm>
            <a:off x="518940" y="262669"/>
            <a:ext cx="12282660" cy="904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9126" tIns="89539" rIns="179126" bIns="89539" anchor="t" anchorCtr="0">
            <a:noAutofit/>
          </a:bodyPr>
          <a:lstStyle/>
          <a:p>
            <a:r>
              <a:rPr lang="zh-CN" altLang="en-US" sz="470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知识点整理：</a:t>
            </a:r>
            <a:r>
              <a:rPr lang="en-US" altLang="zh-CN" sz="470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Density-Based</a:t>
            </a:r>
            <a:r>
              <a:rPr lang="zh-CN" altLang="en-US" sz="470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470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Clustering</a:t>
            </a:r>
            <a:endParaRPr lang="en-US" altLang="zh-CN" sz="4700" dirty="0">
              <a:solidFill>
                <a:srgbClr val="595959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7713" y="2755184"/>
            <a:ext cx="14007902" cy="457025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24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15893255" y="392841"/>
            <a:ext cx="1624033" cy="1575862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4"/>
          <p:cNvSpPr/>
          <p:nvPr/>
        </p:nvSpPr>
        <p:spPr>
          <a:xfrm>
            <a:off x="1037346" y="347485"/>
            <a:ext cx="2935802" cy="585997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79126" tIns="89539" rIns="179126" bIns="89539" anchor="ctr" anchorCtr="0">
            <a:noAutofit/>
          </a:bodyPr>
          <a:lstStyle/>
          <a:p>
            <a:pPr algn="ctr"/>
            <a:endParaRPr sz="3525">
              <a:solidFill>
                <a:schemeClr val="lt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Calibri"/>
              <a:sym typeface="Calibri"/>
            </a:endParaRPr>
          </a:p>
        </p:txBody>
      </p:sp>
      <p:sp>
        <p:nvSpPr>
          <p:cNvPr id="122" name="Google Shape;122;p24"/>
          <p:cNvSpPr txBox="1"/>
          <p:nvPr/>
        </p:nvSpPr>
        <p:spPr>
          <a:xfrm>
            <a:off x="518940" y="262669"/>
            <a:ext cx="12282660" cy="904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9126" tIns="89539" rIns="179126" bIns="89539" anchor="t" anchorCtr="0">
            <a:noAutofit/>
          </a:bodyPr>
          <a:lstStyle/>
          <a:p>
            <a:r>
              <a:rPr lang="zh-CN" altLang="en-US" sz="470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知识点整理：</a:t>
            </a:r>
            <a:r>
              <a:rPr lang="en-US" altLang="zh-CN" sz="470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Density-Based</a:t>
            </a:r>
            <a:r>
              <a:rPr lang="zh-CN" altLang="en-US" sz="470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470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Clustering</a:t>
            </a:r>
            <a:endParaRPr lang="en-US" altLang="zh-CN" sz="4700" dirty="0">
              <a:solidFill>
                <a:srgbClr val="595959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273" y="2350750"/>
            <a:ext cx="13504549" cy="692383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3895293" y="3424518"/>
            <a:ext cx="3900097" cy="51337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zh-HK" sz="2800" dirty="0">
                <a:ea typeface="PMingLiU" pitchFamily="18" charset="-120"/>
              </a:rPr>
              <a:t>A point is a </a:t>
            </a:r>
            <a:r>
              <a:rPr lang="en-US" altLang="zh-HK" sz="2800" dirty="0">
                <a:solidFill>
                  <a:srgbClr val="FF0000"/>
                </a:solidFill>
                <a:ea typeface="PMingLiU" pitchFamily="18" charset="-120"/>
              </a:rPr>
              <a:t>core point</a:t>
            </a:r>
            <a:r>
              <a:rPr lang="en-US" altLang="zh-HK" sz="2800" dirty="0">
                <a:ea typeface="PMingLiU" pitchFamily="18" charset="-120"/>
              </a:rPr>
              <a:t> if it has more than a specified number of points (</a:t>
            </a:r>
            <a:r>
              <a:rPr lang="en-US" altLang="zh-HK" sz="2800" dirty="0" err="1">
                <a:ea typeface="PMingLiU" pitchFamily="18" charset="-120"/>
              </a:rPr>
              <a:t>MinPts</a:t>
            </a:r>
            <a:r>
              <a:rPr lang="en-US" altLang="zh-HK" sz="2800" dirty="0">
                <a:ea typeface="PMingLiU" pitchFamily="18" charset="-120"/>
              </a:rPr>
              <a:t>) within Epsilon </a:t>
            </a:r>
            <a:endParaRPr lang="en-US" altLang="zh-HK" sz="2800" dirty="0">
              <a:ea typeface="PMingLiU" pitchFamily="18" charset="-120"/>
            </a:endParaRPr>
          </a:p>
          <a:p>
            <a:pPr marL="457200" indent="-457200">
              <a:lnSpc>
                <a:spcPct val="90000"/>
              </a:lnSpc>
              <a:buFont typeface="Arial" panose="020B0604020202090204" pitchFamily="34" charset="0"/>
              <a:buChar char="•"/>
            </a:pPr>
            <a:r>
              <a:rPr lang="en-US" altLang="zh-HK" sz="2800" dirty="0">
                <a:ea typeface="PMingLiU" pitchFamily="18" charset="-120"/>
              </a:rPr>
              <a:t>These are points that are at the interior of a cluster</a:t>
            </a:r>
            <a:endParaRPr lang="en-US" altLang="zh-HK" sz="2800" dirty="0">
              <a:ea typeface="PMingLiU" pitchFamily="18" charset="-120"/>
            </a:endParaRPr>
          </a:p>
          <a:p>
            <a:pPr>
              <a:lnSpc>
                <a:spcPct val="90000"/>
              </a:lnSpc>
            </a:pPr>
            <a:endParaRPr lang="en-US" altLang="zh-HK" sz="2800" dirty="0">
              <a:ea typeface="PMingLiU" pitchFamily="18" charset="-120"/>
            </a:endParaRPr>
          </a:p>
          <a:p>
            <a:pPr>
              <a:lnSpc>
                <a:spcPct val="90000"/>
              </a:lnSpc>
            </a:pPr>
            <a:r>
              <a:rPr lang="en-US" altLang="zh-HK" sz="2800" dirty="0">
                <a:ea typeface="PMingLiU" pitchFamily="18" charset="-120"/>
              </a:rPr>
              <a:t>A </a:t>
            </a:r>
            <a:r>
              <a:rPr lang="en-US" altLang="zh-HK" sz="2800" dirty="0">
                <a:solidFill>
                  <a:srgbClr val="FF0000"/>
                </a:solidFill>
                <a:ea typeface="PMingLiU" pitchFamily="18" charset="-120"/>
              </a:rPr>
              <a:t>border point</a:t>
            </a:r>
            <a:r>
              <a:rPr lang="en-US" altLang="zh-HK" sz="2800" dirty="0">
                <a:ea typeface="PMingLiU" pitchFamily="18" charset="-120"/>
              </a:rPr>
              <a:t> has fewer than </a:t>
            </a:r>
            <a:r>
              <a:rPr lang="en-US" altLang="zh-HK" sz="2800" dirty="0" err="1">
                <a:ea typeface="PMingLiU" pitchFamily="18" charset="-120"/>
              </a:rPr>
              <a:t>MinPts</a:t>
            </a:r>
            <a:r>
              <a:rPr lang="en-US" altLang="zh-HK" sz="2800" dirty="0">
                <a:ea typeface="PMingLiU" pitchFamily="18" charset="-120"/>
              </a:rPr>
              <a:t> within Eps, but is in the neighborhood of a core point</a:t>
            </a:r>
            <a:endParaRPr lang="en-US" altLang="zh-HK" sz="2800" dirty="0">
              <a:ea typeface="PMingLiU" pitchFamily="18" charset="-120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24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15893255" y="392841"/>
            <a:ext cx="1624033" cy="1575862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4"/>
          <p:cNvSpPr/>
          <p:nvPr/>
        </p:nvSpPr>
        <p:spPr>
          <a:xfrm>
            <a:off x="1037346" y="347485"/>
            <a:ext cx="2935802" cy="585997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79126" tIns="89539" rIns="179126" bIns="89539" anchor="ctr" anchorCtr="0">
            <a:noAutofit/>
          </a:bodyPr>
          <a:lstStyle/>
          <a:p>
            <a:pPr algn="ctr"/>
            <a:endParaRPr sz="3525">
              <a:solidFill>
                <a:schemeClr val="lt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Calibri"/>
              <a:sym typeface="Calibri"/>
            </a:endParaRPr>
          </a:p>
        </p:txBody>
      </p:sp>
      <p:sp>
        <p:nvSpPr>
          <p:cNvPr id="122" name="Google Shape;122;p24"/>
          <p:cNvSpPr txBox="1"/>
          <p:nvPr/>
        </p:nvSpPr>
        <p:spPr>
          <a:xfrm>
            <a:off x="518940" y="262669"/>
            <a:ext cx="12282660" cy="904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9126" tIns="89539" rIns="179126" bIns="89539" anchor="t" anchorCtr="0">
            <a:noAutofit/>
          </a:bodyPr>
          <a:lstStyle/>
          <a:p>
            <a:r>
              <a:rPr lang="zh-CN" altLang="en-US" sz="470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知识点整理：</a:t>
            </a:r>
            <a:r>
              <a:rPr lang="en-US" altLang="zh-CN" sz="470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Density-Based</a:t>
            </a:r>
            <a:r>
              <a:rPr lang="zh-CN" altLang="en-US" sz="470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470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Clustering</a:t>
            </a:r>
            <a:endParaRPr lang="en-US" altLang="zh-CN" sz="4700" dirty="0">
              <a:solidFill>
                <a:srgbClr val="595959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1037346" y="1838007"/>
            <a:ext cx="7437437" cy="574675"/>
          </a:xfrm>
          <a:prstGeom prst="rect">
            <a:avLst/>
          </a:prstGeom>
        </p:spPr>
        <p:txBody>
          <a:bodyPr/>
          <a:lstStyle>
            <a:lvl1pPr algn="l" defTabSz="134366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7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dirty="0">
                <a:solidFill>
                  <a:srgbClr val="00B0F0"/>
                </a:solidFill>
                <a:latin typeface="+mn-lt"/>
                <a:ea typeface="宋体" pitchFamily="2" charset="-122"/>
              </a:rPr>
              <a:t>DBSCAN: The Algorithm</a:t>
            </a:r>
            <a:endParaRPr lang="en-US" altLang="zh-CN" dirty="0">
              <a:solidFill>
                <a:srgbClr val="00B0F0"/>
              </a:solidFill>
              <a:latin typeface="+mn-lt"/>
              <a:ea typeface="宋体" pitchFamily="2" charset="-122"/>
            </a:endParaRP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>
          <a:xfrm>
            <a:off x="3310255" y="2926080"/>
            <a:ext cx="8305800" cy="6807060"/>
          </a:xfrm>
          <a:prstGeom prst="rect">
            <a:avLst/>
          </a:prstGeom>
        </p:spPr>
        <p:txBody>
          <a:bodyPr/>
          <a:lstStyle>
            <a:lvl1pPr marL="335915" indent="-335915" algn="l" defTabSz="1343660" rtl="0" eaLnBrk="1" latinLnBrk="0" hangingPunct="1">
              <a:lnSpc>
                <a:spcPct val="90000"/>
              </a:lnSpc>
              <a:spcBef>
                <a:spcPts val="1470"/>
              </a:spcBef>
              <a:buFont typeface="Arial" panose="020B0604020202090204" pitchFamily="34" charset="0"/>
              <a:buChar char="•"/>
              <a:defRPr sz="41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07745" indent="-335915" algn="l" defTabSz="1343660" rtl="0" eaLnBrk="1" latinLnBrk="0" hangingPunct="1">
              <a:lnSpc>
                <a:spcPct val="90000"/>
              </a:lnSpc>
              <a:spcBef>
                <a:spcPts val="735"/>
              </a:spcBef>
              <a:buFont typeface="Arial" panose="020B0604020202090204" pitchFamily="34" charset="0"/>
              <a:buChar char="•"/>
              <a:defRPr sz="35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80210" indent="-335915" algn="l" defTabSz="1343660" rtl="0" eaLnBrk="1" latinLnBrk="0" hangingPunct="1">
              <a:lnSpc>
                <a:spcPct val="90000"/>
              </a:lnSpc>
              <a:spcBef>
                <a:spcPts val="735"/>
              </a:spcBef>
              <a:buFont typeface="Arial" panose="020B0604020202090204" pitchFamily="34" charset="0"/>
              <a:buChar char="•"/>
              <a:defRPr sz="29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52040" indent="-335915" algn="l" defTabSz="1343660" rtl="0" eaLnBrk="1" latinLnBrk="0" hangingPunct="1">
              <a:lnSpc>
                <a:spcPct val="90000"/>
              </a:lnSpc>
              <a:spcBef>
                <a:spcPts val="735"/>
              </a:spcBef>
              <a:buFont typeface="Arial" panose="020B0604020202090204" pitchFamily="34" charset="0"/>
              <a:buChar char="•"/>
              <a:defRPr sz="264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23870" indent="-335915" algn="l" defTabSz="1343660" rtl="0" eaLnBrk="1" latinLnBrk="0" hangingPunct="1">
              <a:lnSpc>
                <a:spcPct val="90000"/>
              </a:lnSpc>
              <a:spcBef>
                <a:spcPts val="735"/>
              </a:spcBef>
              <a:buFont typeface="Arial" panose="020B0604020202090204" pitchFamily="34" charset="0"/>
              <a:buChar char="•"/>
              <a:defRPr sz="264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96335" indent="-335915" algn="l" defTabSz="1343660" rtl="0" eaLnBrk="1" latinLnBrk="0" hangingPunct="1">
              <a:lnSpc>
                <a:spcPct val="90000"/>
              </a:lnSpc>
              <a:spcBef>
                <a:spcPts val="735"/>
              </a:spcBef>
              <a:buFont typeface="Arial" panose="020B0604020202090204" pitchFamily="34" charset="0"/>
              <a:buChar char="•"/>
              <a:defRPr sz="264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368165" indent="-335915" algn="l" defTabSz="1343660" rtl="0" eaLnBrk="1" latinLnBrk="0" hangingPunct="1">
              <a:lnSpc>
                <a:spcPct val="90000"/>
              </a:lnSpc>
              <a:spcBef>
                <a:spcPts val="735"/>
              </a:spcBef>
              <a:buFont typeface="Arial" panose="020B0604020202090204" pitchFamily="34" charset="0"/>
              <a:buChar char="•"/>
              <a:defRPr sz="264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039995" indent="-335915" algn="l" defTabSz="1343660" rtl="0" eaLnBrk="1" latinLnBrk="0" hangingPunct="1">
              <a:lnSpc>
                <a:spcPct val="90000"/>
              </a:lnSpc>
              <a:spcBef>
                <a:spcPts val="735"/>
              </a:spcBef>
              <a:buFont typeface="Arial" panose="020B0604020202090204" pitchFamily="34" charset="0"/>
              <a:buChar char="•"/>
              <a:defRPr sz="264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712460" indent="-335915" algn="l" defTabSz="1343660" rtl="0" eaLnBrk="1" latinLnBrk="0" hangingPunct="1">
              <a:lnSpc>
                <a:spcPct val="90000"/>
              </a:lnSpc>
              <a:spcBef>
                <a:spcPts val="735"/>
              </a:spcBef>
              <a:buFont typeface="Arial" panose="020B0604020202090204" pitchFamily="34" charset="0"/>
              <a:buChar char="•"/>
              <a:defRPr sz="264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ct val="50000"/>
              </a:spcBef>
            </a:pPr>
            <a:r>
              <a:rPr lang="en-US" altLang="zh-CN" sz="2400" dirty="0">
                <a:ea typeface="宋体" pitchFamily="2" charset="-122"/>
              </a:rPr>
              <a:t>Arbitrary select a point </a:t>
            </a:r>
            <a:r>
              <a:rPr lang="en-US" altLang="zh-CN" sz="2400" i="1" dirty="0">
                <a:ea typeface="宋体" pitchFamily="2" charset="-122"/>
              </a:rPr>
              <a:t>p</a:t>
            </a:r>
            <a:r>
              <a:rPr lang="zh-CN" altLang="en-US" sz="2400" i="1" dirty="0">
                <a:ea typeface="宋体" pitchFamily="2" charset="-122"/>
              </a:rPr>
              <a:t> </a:t>
            </a:r>
            <a:r>
              <a:rPr lang="en-US" altLang="zh-CN" sz="2400" dirty="0">
                <a:ea typeface="宋体" pitchFamily="2" charset="-122"/>
              </a:rPr>
              <a:t>(</a:t>
            </a:r>
            <a:r>
              <a:rPr lang="zh-CN" altLang="en-US" sz="2400" dirty="0">
                <a:ea typeface="宋体" pitchFamily="2" charset="-122"/>
              </a:rPr>
              <a:t>随机选择一个</a:t>
            </a:r>
            <a:r>
              <a:rPr lang="ja-JP" altLang="en-US" sz="2400">
                <a:ea typeface="宋体" pitchFamily="2" charset="-122"/>
              </a:rPr>
              <a:t>点</a:t>
            </a:r>
            <a:r>
              <a:rPr lang="en-US" altLang="ja-JP" sz="2400" dirty="0">
                <a:ea typeface="宋体" pitchFamily="2" charset="-122"/>
              </a:rPr>
              <a:t>p</a:t>
            </a:r>
            <a:r>
              <a:rPr lang="en-US" altLang="zh-CN" sz="2400" dirty="0">
                <a:ea typeface="宋体" pitchFamily="2" charset="-122"/>
              </a:rPr>
              <a:t>)</a:t>
            </a:r>
            <a:endParaRPr lang="en-US" altLang="zh-CN" sz="2400" dirty="0">
              <a:ea typeface="宋体" pitchFamily="2" charset="-122"/>
            </a:endParaRPr>
          </a:p>
          <a:p>
            <a:pPr>
              <a:lnSpc>
                <a:spcPct val="120000"/>
              </a:lnSpc>
              <a:spcBef>
                <a:spcPct val="50000"/>
              </a:spcBef>
            </a:pPr>
            <a:r>
              <a:rPr lang="en-US" altLang="zh-CN" sz="2400" dirty="0">
                <a:ea typeface="宋体" pitchFamily="2" charset="-122"/>
              </a:rPr>
              <a:t>Retrieve all points density-reachable from </a:t>
            </a:r>
            <a:r>
              <a:rPr lang="en-US" altLang="zh-CN" sz="2400" i="1" dirty="0">
                <a:ea typeface="宋体" pitchFamily="2" charset="-122"/>
              </a:rPr>
              <a:t>p</a:t>
            </a:r>
            <a:r>
              <a:rPr lang="en-US" altLang="zh-CN" sz="2400" dirty="0">
                <a:ea typeface="宋体" pitchFamily="2" charset="-122"/>
              </a:rPr>
              <a:t> </a:t>
            </a:r>
            <a:r>
              <a:rPr lang="en-US" altLang="zh-CN" sz="2400" dirty="0" err="1">
                <a:ea typeface="宋体" pitchFamily="2" charset="-122"/>
              </a:rPr>
              <a:t>w.r.t</a:t>
            </a:r>
            <a:r>
              <a:rPr lang="en-US" altLang="zh-CN" sz="2400" dirty="0">
                <a:ea typeface="宋体" pitchFamily="2" charset="-122"/>
              </a:rPr>
              <a:t>. </a:t>
            </a:r>
            <a:r>
              <a:rPr lang="en-US" altLang="zh-CN" sz="2400" i="1" dirty="0">
                <a:ea typeface="宋体" pitchFamily="2" charset="-122"/>
              </a:rPr>
              <a:t>Eps</a:t>
            </a:r>
            <a:r>
              <a:rPr lang="en-US" altLang="zh-CN" sz="2400" dirty="0">
                <a:ea typeface="宋体" pitchFamily="2" charset="-122"/>
              </a:rPr>
              <a:t> and </a:t>
            </a:r>
            <a:r>
              <a:rPr lang="en-US" altLang="zh-CN" sz="2400" i="1" dirty="0" err="1">
                <a:ea typeface="宋体" pitchFamily="2" charset="-122"/>
              </a:rPr>
              <a:t>MinPts</a:t>
            </a:r>
            <a:r>
              <a:rPr lang="zh-CN" altLang="en-US" sz="2400" i="1" dirty="0">
                <a:ea typeface="宋体" pitchFamily="2" charset="-122"/>
              </a:rPr>
              <a:t> </a:t>
            </a:r>
            <a:r>
              <a:rPr lang="en-US" altLang="zh-CN" sz="2400" dirty="0">
                <a:ea typeface="宋体" pitchFamily="2" charset="-122"/>
              </a:rPr>
              <a:t>(</a:t>
            </a:r>
            <a:r>
              <a:rPr lang="ja-JP" altLang="en-US" sz="2400">
                <a:ea typeface="宋体" pitchFamily="2" charset="-122"/>
              </a:rPr>
              <a:t>对于给定的</a:t>
            </a:r>
            <a:r>
              <a:rPr lang="en-US" altLang="ja-JP" sz="2400" dirty="0">
                <a:ea typeface="宋体" pitchFamily="2" charset="-122"/>
              </a:rPr>
              <a:t>Epsilon</a:t>
            </a:r>
            <a:r>
              <a:rPr lang="ja-JP" altLang="en-US" sz="2400">
                <a:ea typeface="宋体" pitchFamily="2" charset="-122"/>
              </a:rPr>
              <a:t>和</a:t>
            </a:r>
            <a:r>
              <a:rPr lang="en-US" altLang="ja-JP" sz="2400" dirty="0" err="1">
                <a:ea typeface="宋体" pitchFamily="2" charset="-122"/>
              </a:rPr>
              <a:t>MinPts</a:t>
            </a:r>
            <a:r>
              <a:rPr lang="ja-JP" altLang="en-US" sz="2400">
                <a:ea typeface="宋体" pitchFamily="2" charset="-122"/>
              </a:rPr>
              <a:t>的值</a:t>
            </a:r>
            <a:r>
              <a:rPr lang="zh-CN" altLang="en-US" sz="2400" dirty="0">
                <a:ea typeface="宋体" pitchFamily="2" charset="-122"/>
              </a:rPr>
              <a:t>，</a:t>
            </a:r>
            <a:r>
              <a:rPr lang="ja-JP" altLang="en-US" sz="2400">
                <a:ea typeface="宋体" pitchFamily="2" charset="-122"/>
              </a:rPr>
              <a:t>找到所有从</a:t>
            </a:r>
            <a:r>
              <a:rPr lang="en-US" altLang="ja-JP" sz="2400" dirty="0">
                <a:ea typeface="宋体" pitchFamily="2" charset="-122"/>
              </a:rPr>
              <a:t>p</a:t>
            </a:r>
            <a:r>
              <a:rPr lang="ja-JP" altLang="en-US" sz="2400">
                <a:ea typeface="宋体" pitchFamily="2" charset="-122"/>
              </a:rPr>
              <a:t>可以密度直达的点</a:t>
            </a:r>
            <a:r>
              <a:rPr lang="en-US" altLang="zh-CN" sz="2400" dirty="0">
                <a:ea typeface="宋体" pitchFamily="2" charset="-122"/>
              </a:rPr>
              <a:t>)</a:t>
            </a:r>
            <a:endParaRPr lang="en-US" altLang="zh-CN" sz="2400" dirty="0">
              <a:ea typeface="宋体" pitchFamily="2" charset="-122"/>
            </a:endParaRPr>
          </a:p>
          <a:p>
            <a:pPr>
              <a:lnSpc>
                <a:spcPct val="120000"/>
              </a:lnSpc>
              <a:spcBef>
                <a:spcPct val="50000"/>
              </a:spcBef>
            </a:pPr>
            <a:r>
              <a:rPr lang="en-US" altLang="zh-CN" sz="2400" dirty="0">
                <a:ea typeface="宋体" pitchFamily="2" charset="-122"/>
              </a:rPr>
              <a:t>If </a:t>
            </a:r>
            <a:r>
              <a:rPr lang="en-US" altLang="zh-CN" sz="2400" i="1" dirty="0">
                <a:ea typeface="宋体" pitchFamily="2" charset="-122"/>
              </a:rPr>
              <a:t>p</a:t>
            </a:r>
            <a:r>
              <a:rPr lang="en-US" altLang="zh-CN" sz="2400" dirty="0">
                <a:ea typeface="宋体" pitchFamily="2" charset="-122"/>
              </a:rPr>
              <a:t> is a core point, a cluster is formed</a:t>
            </a:r>
            <a:r>
              <a:rPr lang="zh-CN" altLang="en-US" sz="2400" dirty="0">
                <a:ea typeface="宋体" pitchFamily="2" charset="-122"/>
              </a:rPr>
              <a:t> </a:t>
            </a:r>
            <a:r>
              <a:rPr lang="en-US" altLang="zh-CN" sz="2400" dirty="0">
                <a:ea typeface="宋体" pitchFamily="2" charset="-122"/>
              </a:rPr>
              <a:t>(</a:t>
            </a:r>
            <a:r>
              <a:rPr lang="ja-JP" altLang="en-US" sz="2400">
                <a:ea typeface="宋体" pitchFamily="2" charset="-122"/>
              </a:rPr>
              <a:t>如果</a:t>
            </a:r>
            <a:r>
              <a:rPr lang="en-US" altLang="ja-JP" sz="2400" dirty="0">
                <a:ea typeface="宋体" pitchFamily="2" charset="-122"/>
              </a:rPr>
              <a:t>p</a:t>
            </a:r>
            <a:r>
              <a:rPr lang="ja-JP" altLang="en-US" sz="2400">
                <a:ea typeface="宋体" pitchFamily="2" charset="-122"/>
              </a:rPr>
              <a:t>是核心对象</a:t>
            </a:r>
            <a:r>
              <a:rPr lang="zh-CN" altLang="en-US" sz="2400" dirty="0">
                <a:ea typeface="宋体" pitchFamily="2" charset="-122"/>
              </a:rPr>
              <a:t>，</a:t>
            </a:r>
            <a:r>
              <a:rPr lang="ja-JP" altLang="en-US" sz="2400">
                <a:ea typeface="宋体" pitchFamily="2" charset="-122"/>
              </a:rPr>
              <a:t>那么就生成了一个以</a:t>
            </a:r>
            <a:r>
              <a:rPr lang="en-US" altLang="ja-JP" sz="2400" dirty="0">
                <a:ea typeface="宋体" pitchFamily="2" charset="-122"/>
              </a:rPr>
              <a:t>p</a:t>
            </a:r>
            <a:r>
              <a:rPr lang="ja-JP" altLang="en-US" sz="2400">
                <a:ea typeface="宋体" pitchFamily="2" charset="-122"/>
              </a:rPr>
              <a:t>为核心的聚类</a:t>
            </a:r>
            <a:r>
              <a:rPr lang="en-US" altLang="zh-CN" sz="2400" dirty="0">
                <a:ea typeface="宋体" pitchFamily="2" charset="-122"/>
              </a:rPr>
              <a:t>)</a:t>
            </a:r>
            <a:endParaRPr lang="en-US" altLang="zh-CN" sz="2400" dirty="0">
              <a:ea typeface="宋体" pitchFamily="2" charset="-122"/>
            </a:endParaRPr>
          </a:p>
          <a:p>
            <a:pPr>
              <a:lnSpc>
                <a:spcPct val="120000"/>
              </a:lnSpc>
              <a:spcBef>
                <a:spcPct val="50000"/>
              </a:spcBef>
            </a:pPr>
            <a:r>
              <a:rPr lang="en-US" altLang="zh-CN" sz="2400" dirty="0">
                <a:ea typeface="宋体" pitchFamily="2" charset="-122"/>
              </a:rPr>
              <a:t>If </a:t>
            </a:r>
            <a:r>
              <a:rPr lang="en-US" altLang="zh-CN" sz="2400" i="1" dirty="0">
                <a:ea typeface="宋体" pitchFamily="2" charset="-122"/>
              </a:rPr>
              <a:t>p</a:t>
            </a:r>
            <a:r>
              <a:rPr lang="en-US" altLang="zh-CN" sz="2400" dirty="0">
                <a:ea typeface="宋体" pitchFamily="2" charset="-122"/>
              </a:rPr>
              <a:t> is a border point, no points are density-reachable from </a:t>
            </a:r>
            <a:r>
              <a:rPr lang="en-US" altLang="zh-CN" sz="2400" i="1" dirty="0">
                <a:ea typeface="宋体" pitchFamily="2" charset="-122"/>
              </a:rPr>
              <a:t>p</a:t>
            </a:r>
            <a:r>
              <a:rPr lang="en-US" altLang="zh-CN" sz="2400" dirty="0">
                <a:ea typeface="宋体" pitchFamily="2" charset="-122"/>
              </a:rPr>
              <a:t> and DBSCAN visits the next point of the database</a:t>
            </a:r>
            <a:r>
              <a:rPr lang="zh-CN" altLang="en-US" sz="2400" dirty="0">
                <a:ea typeface="宋体" pitchFamily="2" charset="-122"/>
              </a:rPr>
              <a:t> </a:t>
            </a:r>
            <a:r>
              <a:rPr lang="en-US" altLang="zh-CN" sz="2400" dirty="0">
                <a:ea typeface="宋体" pitchFamily="2" charset="-122"/>
              </a:rPr>
              <a:t>(</a:t>
            </a:r>
            <a:r>
              <a:rPr lang="ja-JP" altLang="en-US" sz="2400">
                <a:ea typeface="宋体" pitchFamily="2" charset="-122"/>
              </a:rPr>
              <a:t>如果</a:t>
            </a:r>
            <a:r>
              <a:rPr lang="en-US" altLang="ja-JP" sz="2400" dirty="0">
                <a:ea typeface="宋体" pitchFamily="2" charset="-122"/>
              </a:rPr>
              <a:t>p</a:t>
            </a:r>
            <a:r>
              <a:rPr lang="ja-JP" altLang="en-US" sz="2400">
                <a:ea typeface="宋体" pitchFamily="2" charset="-122"/>
              </a:rPr>
              <a:t>是边缘点</a:t>
            </a:r>
            <a:r>
              <a:rPr lang="zh-CN" altLang="en-US" sz="2400" dirty="0">
                <a:ea typeface="宋体" pitchFamily="2" charset="-122"/>
              </a:rPr>
              <a:t>，</a:t>
            </a:r>
            <a:r>
              <a:rPr lang="ja-JP" altLang="en-US" sz="2400">
                <a:ea typeface="宋体" pitchFamily="2" charset="-122"/>
              </a:rPr>
              <a:t>没有可以从</a:t>
            </a:r>
            <a:r>
              <a:rPr lang="en-US" altLang="ja-JP" sz="2400" dirty="0">
                <a:ea typeface="宋体" pitchFamily="2" charset="-122"/>
              </a:rPr>
              <a:t>p</a:t>
            </a:r>
            <a:r>
              <a:rPr lang="ja-JP" altLang="en-US" sz="2400">
                <a:ea typeface="宋体" pitchFamily="2" charset="-122"/>
              </a:rPr>
              <a:t>密度直达的其他点了</a:t>
            </a:r>
            <a:r>
              <a:rPr lang="en-US" altLang="zh-CN" sz="2400" dirty="0">
                <a:ea typeface="宋体" pitchFamily="2" charset="-122"/>
              </a:rPr>
              <a:t>,</a:t>
            </a:r>
            <a:r>
              <a:rPr lang="zh-CN" altLang="en-US" sz="2400" dirty="0">
                <a:ea typeface="宋体" pitchFamily="2" charset="-122"/>
              </a:rPr>
              <a:t> </a:t>
            </a:r>
            <a:r>
              <a:rPr lang="ja-JP" altLang="en-US" sz="2400">
                <a:ea typeface="宋体" pitchFamily="2" charset="-122"/>
              </a:rPr>
              <a:t>算法继续对数据库的下一个点进行分析</a:t>
            </a:r>
            <a:r>
              <a:rPr lang="en-US" altLang="zh-CN" sz="2400" dirty="0">
                <a:ea typeface="宋体" pitchFamily="2" charset="-122"/>
              </a:rPr>
              <a:t>)</a:t>
            </a:r>
            <a:endParaRPr lang="en-US" altLang="zh-CN" sz="2400" dirty="0">
              <a:ea typeface="宋体" pitchFamily="2" charset="-122"/>
            </a:endParaRPr>
          </a:p>
          <a:p>
            <a:pPr>
              <a:lnSpc>
                <a:spcPct val="120000"/>
              </a:lnSpc>
              <a:spcBef>
                <a:spcPct val="50000"/>
              </a:spcBef>
            </a:pPr>
            <a:r>
              <a:rPr lang="en-US" altLang="zh-CN" sz="2400" dirty="0">
                <a:ea typeface="宋体" pitchFamily="2" charset="-122"/>
              </a:rPr>
              <a:t>Continue the process until all of the points have been processed</a:t>
            </a:r>
            <a:r>
              <a:rPr lang="zh-CN" altLang="en-US" sz="2400" dirty="0">
                <a:ea typeface="宋体" pitchFamily="2" charset="-122"/>
              </a:rPr>
              <a:t> </a:t>
            </a:r>
            <a:r>
              <a:rPr lang="en-US" altLang="zh-CN" sz="2400" dirty="0">
                <a:ea typeface="宋体" pitchFamily="2" charset="-122"/>
              </a:rPr>
              <a:t>(</a:t>
            </a:r>
            <a:r>
              <a:rPr lang="ja-JP" altLang="en-US" sz="2400">
                <a:ea typeface="宋体" pitchFamily="2" charset="-122"/>
              </a:rPr>
              <a:t>继续上述过程直到所有点都分析完毕</a:t>
            </a:r>
            <a:r>
              <a:rPr lang="en-US" altLang="zh-CN" sz="2400" dirty="0">
                <a:ea typeface="宋体" pitchFamily="2" charset="-122"/>
              </a:rPr>
              <a:t>)</a:t>
            </a:r>
            <a:endParaRPr lang="en-US" altLang="zh-CN" sz="2400" dirty="0">
              <a:ea typeface="宋体" pitchFamily="2" charset="-122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24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15893255" y="392841"/>
            <a:ext cx="1624033" cy="1575862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4"/>
          <p:cNvSpPr/>
          <p:nvPr/>
        </p:nvSpPr>
        <p:spPr>
          <a:xfrm>
            <a:off x="1037346" y="347485"/>
            <a:ext cx="2935802" cy="585997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79126" tIns="89539" rIns="179126" bIns="89539" anchor="ctr" anchorCtr="0">
            <a:noAutofit/>
          </a:bodyPr>
          <a:lstStyle/>
          <a:p>
            <a:pPr algn="ctr"/>
            <a:endParaRPr sz="3525">
              <a:solidFill>
                <a:schemeClr val="lt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Calibri"/>
              <a:sym typeface="Calibri"/>
            </a:endParaRPr>
          </a:p>
        </p:txBody>
      </p:sp>
      <p:sp>
        <p:nvSpPr>
          <p:cNvPr id="122" name="Google Shape;122;p24"/>
          <p:cNvSpPr txBox="1"/>
          <p:nvPr/>
        </p:nvSpPr>
        <p:spPr>
          <a:xfrm>
            <a:off x="518940" y="262669"/>
            <a:ext cx="12282660" cy="904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9126" tIns="89539" rIns="179126" bIns="89539" anchor="t" anchorCtr="0">
            <a:noAutofit/>
          </a:bodyPr>
          <a:lstStyle/>
          <a:p>
            <a:r>
              <a:rPr lang="zh-CN" altLang="en-US" sz="470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知识点整理：</a:t>
            </a:r>
            <a:r>
              <a:rPr lang="en-US" altLang="zh-CN" sz="470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Density-Based</a:t>
            </a:r>
            <a:r>
              <a:rPr lang="zh-CN" altLang="en-US" sz="470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470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Clustering</a:t>
            </a:r>
            <a:endParaRPr lang="en-US" altLang="zh-CN" sz="4700" dirty="0">
              <a:solidFill>
                <a:srgbClr val="595959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>
          <a:xfrm>
            <a:off x="742633" y="1682433"/>
            <a:ext cx="15424942" cy="4114800"/>
          </a:xfrm>
          <a:prstGeom prst="rect">
            <a:avLst/>
          </a:prstGeom>
        </p:spPr>
        <p:txBody>
          <a:bodyPr/>
          <a:lstStyle>
            <a:lvl1pPr marL="335915" indent="-335915" algn="l" defTabSz="1343660" rtl="0" eaLnBrk="1" latinLnBrk="0" hangingPunct="1">
              <a:lnSpc>
                <a:spcPct val="90000"/>
              </a:lnSpc>
              <a:spcBef>
                <a:spcPts val="1470"/>
              </a:spcBef>
              <a:buFont typeface="Arial" panose="020B0604020202090204" pitchFamily="34" charset="0"/>
              <a:buChar char="•"/>
              <a:defRPr sz="41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07745" indent="-335915" algn="l" defTabSz="1343660" rtl="0" eaLnBrk="1" latinLnBrk="0" hangingPunct="1">
              <a:lnSpc>
                <a:spcPct val="90000"/>
              </a:lnSpc>
              <a:spcBef>
                <a:spcPts val="735"/>
              </a:spcBef>
              <a:buFont typeface="Arial" panose="020B0604020202090204" pitchFamily="34" charset="0"/>
              <a:buChar char="•"/>
              <a:defRPr sz="35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80210" indent="-335915" algn="l" defTabSz="1343660" rtl="0" eaLnBrk="1" latinLnBrk="0" hangingPunct="1">
              <a:lnSpc>
                <a:spcPct val="90000"/>
              </a:lnSpc>
              <a:spcBef>
                <a:spcPts val="735"/>
              </a:spcBef>
              <a:buFont typeface="Arial" panose="020B0604020202090204" pitchFamily="34" charset="0"/>
              <a:buChar char="•"/>
              <a:defRPr sz="29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52040" indent="-335915" algn="l" defTabSz="1343660" rtl="0" eaLnBrk="1" latinLnBrk="0" hangingPunct="1">
              <a:lnSpc>
                <a:spcPct val="90000"/>
              </a:lnSpc>
              <a:spcBef>
                <a:spcPts val="735"/>
              </a:spcBef>
              <a:buFont typeface="Arial" panose="020B0604020202090204" pitchFamily="34" charset="0"/>
              <a:buChar char="•"/>
              <a:defRPr sz="264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23870" indent="-335915" algn="l" defTabSz="1343660" rtl="0" eaLnBrk="1" latinLnBrk="0" hangingPunct="1">
              <a:lnSpc>
                <a:spcPct val="90000"/>
              </a:lnSpc>
              <a:spcBef>
                <a:spcPts val="735"/>
              </a:spcBef>
              <a:buFont typeface="Arial" panose="020B0604020202090204" pitchFamily="34" charset="0"/>
              <a:buChar char="•"/>
              <a:defRPr sz="264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96335" indent="-335915" algn="l" defTabSz="1343660" rtl="0" eaLnBrk="1" latinLnBrk="0" hangingPunct="1">
              <a:lnSpc>
                <a:spcPct val="90000"/>
              </a:lnSpc>
              <a:spcBef>
                <a:spcPts val="735"/>
              </a:spcBef>
              <a:buFont typeface="Arial" panose="020B0604020202090204" pitchFamily="34" charset="0"/>
              <a:buChar char="•"/>
              <a:defRPr sz="264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368165" indent="-335915" algn="l" defTabSz="1343660" rtl="0" eaLnBrk="1" latinLnBrk="0" hangingPunct="1">
              <a:lnSpc>
                <a:spcPct val="90000"/>
              </a:lnSpc>
              <a:spcBef>
                <a:spcPts val="735"/>
              </a:spcBef>
              <a:buFont typeface="Arial" panose="020B0604020202090204" pitchFamily="34" charset="0"/>
              <a:buChar char="•"/>
              <a:defRPr sz="264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039995" indent="-335915" algn="l" defTabSz="1343660" rtl="0" eaLnBrk="1" latinLnBrk="0" hangingPunct="1">
              <a:lnSpc>
                <a:spcPct val="90000"/>
              </a:lnSpc>
              <a:spcBef>
                <a:spcPts val="735"/>
              </a:spcBef>
              <a:buFont typeface="Arial" panose="020B0604020202090204" pitchFamily="34" charset="0"/>
              <a:buChar char="•"/>
              <a:defRPr sz="264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712460" indent="-335915" algn="l" defTabSz="1343660" rtl="0" eaLnBrk="1" latinLnBrk="0" hangingPunct="1">
              <a:lnSpc>
                <a:spcPct val="90000"/>
              </a:lnSpc>
              <a:spcBef>
                <a:spcPts val="735"/>
              </a:spcBef>
              <a:buFont typeface="Arial" panose="020B0604020202090204" pitchFamily="34" charset="0"/>
              <a:buChar char="•"/>
              <a:defRPr sz="264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/>
              <a:t>Given a point p and a non-negative real number </a:t>
            </a:r>
            <a:r>
              <a:rPr lang="en-US" altLang="zh-TW">
                <a:sym typeface="Symbol" panose="05050102010706020507" pitchFamily="18" charset="2"/>
              </a:rPr>
              <a:t></a:t>
            </a:r>
            <a:r>
              <a:rPr lang="en-US" altLang="zh-TW"/>
              <a:t>, </a:t>
            </a:r>
            <a:endParaRPr lang="en-US" altLang="zh-TW"/>
          </a:p>
          <a:p>
            <a:pPr lvl="1"/>
            <a:r>
              <a:rPr lang="en-US" altLang="zh-TW"/>
              <a:t>the </a:t>
            </a:r>
            <a:r>
              <a:rPr lang="en-US" altLang="zh-TW" b="1" i="1">
                <a:solidFill>
                  <a:schemeClr val="folHlink"/>
                </a:solidFill>
                <a:sym typeface="Symbol" panose="05050102010706020507" pitchFamily="18" charset="2"/>
              </a:rPr>
              <a:t></a:t>
            </a:r>
            <a:r>
              <a:rPr lang="en-US" altLang="zh-TW" b="1" i="1">
                <a:solidFill>
                  <a:schemeClr val="folHlink"/>
                </a:solidFill>
              </a:rPr>
              <a:t>-neighborhood</a:t>
            </a:r>
            <a:r>
              <a:rPr lang="en-US" altLang="zh-TW"/>
              <a:t> of point p, denoted by N(p), is the set of points q (including point p itself) such that the distance between p and q is within </a:t>
            </a:r>
            <a:r>
              <a:rPr lang="en-US" altLang="zh-TW">
                <a:sym typeface="Symbol" panose="05050102010706020507" pitchFamily="18" charset="2"/>
              </a:rPr>
              <a:t></a:t>
            </a:r>
            <a:r>
              <a:rPr lang="en-US" altLang="zh-TW"/>
              <a:t>.</a:t>
            </a:r>
            <a:endParaRPr lang="en-US" altLang="zh-TW"/>
          </a:p>
          <a:p>
            <a:endParaRPr lang="zh-TW" altLang="en-US" dirty="0"/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>
          <a:xfrm>
            <a:off x="742633" y="3979491"/>
            <a:ext cx="14791236" cy="3859902"/>
          </a:xfrm>
          <a:prstGeom prst="rect">
            <a:avLst/>
          </a:prstGeom>
        </p:spPr>
        <p:txBody>
          <a:bodyPr/>
          <a:lstStyle>
            <a:lvl1pPr marL="335915" indent="-335915" algn="l" defTabSz="1343660" rtl="0" eaLnBrk="1" latinLnBrk="0" hangingPunct="1">
              <a:lnSpc>
                <a:spcPct val="90000"/>
              </a:lnSpc>
              <a:spcBef>
                <a:spcPts val="1470"/>
              </a:spcBef>
              <a:buFont typeface="Arial" panose="020B0604020202090204" pitchFamily="34" charset="0"/>
              <a:buChar char="•"/>
              <a:defRPr sz="41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07745" indent="-335915" algn="l" defTabSz="1343660" rtl="0" eaLnBrk="1" latinLnBrk="0" hangingPunct="1">
              <a:lnSpc>
                <a:spcPct val="90000"/>
              </a:lnSpc>
              <a:spcBef>
                <a:spcPts val="735"/>
              </a:spcBef>
              <a:buFont typeface="Arial" panose="020B0604020202090204" pitchFamily="34" charset="0"/>
              <a:buChar char="•"/>
              <a:defRPr sz="35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80210" indent="-335915" algn="l" defTabSz="1343660" rtl="0" eaLnBrk="1" latinLnBrk="0" hangingPunct="1">
              <a:lnSpc>
                <a:spcPct val="90000"/>
              </a:lnSpc>
              <a:spcBef>
                <a:spcPts val="735"/>
              </a:spcBef>
              <a:buFont typeface="Arial" panose="020B0604020202090204" pitchFamily="34" charset="0"/>
              <a:buChar char="•"/>
              <a:defRPr sz="29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52040" indent="-335915" algn="l" defTabSz="1343660" rtl="0" eaLnBrk="1" latinLnBrk="0" hangingPunct="1">
              <a:lnSpc>
                <a:spcPct val="90000"/>
              </a:lnSpc>
              <a:spcBef>
                <a:spcPts val="735"/>
              </a:spcBef>
              <a:buFont typeface="Arial" panose="020B0604020202090204" pitchFamily="34" charset="0"/>
              <a:buChar char="•"/>
              <a:defRPr sz="264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23870" indent="-335915" algn="l" defTabSz="1343660" rtl="0" eaLnBrk="1" latinLnBrk="0" hangingPunct="1">
              <a:lnSpc>
                <a:spcPct val="90000"/>
              </a:lnSpc>
              <a:spcBef>
                <a:spcPts val="735"/>
              </a:spcBef>
              <a:buFont typeface="Arial" panose="020B0604020202090204" pitchFamily="34" charset="0"/>
              <a:buChar char="•"/>
              <a:defRPr sz="264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96335" indent="-335915" algn="l" defTabSz="1343660" rtl="0" eaLnBrk="1" latinLnBrk="0" hangingPunct="1">
              <a:lnSpc>
                <a:spcPct val="90000"/>
              </a:lnSpc>
              <a:spcBef>
                <a:spcPts val="735"/>
              </a:spcBef>
              <a:buFont typeface="Arial" panose="020B0604020202090204" pitchFamily="34" charset="0"/>
              <a:buChar char="•"/>
              <a:defRPr sz="264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368165" indent="-335915" algn="l" defTabSz="1343660" rtl="0" eaLnBrk="1" latinLnBrk="0" hangingPunct="1">
              <a:lnSpc>
                <a:spcPct val="90000"/>
              </a:lnSpc>
              <a:spcBef>
                <a:spcPts val="735"/>
              </a:spcBef>
              <a:buFont typeface="Arial" panose="020B0604020202090204" pitchFamily="34" charset="0"/>
              <a:buChar char="•"/>
              <a:defRPr sz="264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039995" indent="-335915" algn="l" defTabSz="1343660" rtl="0" eaLnBrk="1" latinLnBrk="0" hangingPunct="1">
              <a:lnSpc>
                <a:spcPct val="90000"/>
              </a:lnSpc>
              <a:spcBef>
                <a:spcPts val="735"/>
              </a:spcBef>
              <a:buFont typeface="Arial" panose="020B0604020202090204" pitchFamily="34" charset="0"/>
              <a:buChar char="•"/>
              <a:defRPr sz="264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712460" indent="-335915" algn="l" defTabSz="1343660" rtl="0" eaLnBrk="1" latinLnBrk="0" hangingPunct="1">
              <a:lnSpc>
                <a:spcPct val="90000"/>
              </a:lnSpc>
              <a:spcBef>
                <a:spcPts val="735"/>
              </a:spcBef>
              <a:buFont typeface="Arial" panose="020B0604020202090204" pitchFamily="34" charset="0"/>
              <a:buChar char="•"/>
              <a:defRPr sz="264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According to </a:t>
            </a:r>
            <a:r>
              <a:rPr lang="en-US" altLang="zh-TW" dirty="0">
                <a:sym typeface="Symbol" panose="05050102010706020507" pitchFamily="18" charset="2"/>
              </a:rPr>
              <a:t></a:t>
            </a:r>
            <a:r>
              <a:rPr lang="en-US" altLang="zh-TW" dirty="0"/>
              <a:t>-neighborhood of point p, we classify all points into three types</a:t>
            </a:r>
            <a:endParaRPr lang="en-US" altLang="zh-TW" dirty="0"/>
          </a:p>
          <a:p>
            <a:pPr lvl="1"/>
            <a:r>
              <a:rPr lang="en-US" altLang="zh-TW" b="1" dirty="0">
                <a:solidFill>
                  <a:schemeClr val="folHlink"/>
                </a:solidFill>
              </a:rPr>
              <a:t>core points</a:t>
            </a:r>
            <a:r>
              <a:rPr lang="en-US" altLang="zh-TW" dirty="0">
                <a:solidFill>
                  <a:schemeClr val="folHlink"/>
                </a:solidFill>
              </a:rPr>
              <a:t> </a:t>
            </a:r>
            <a:br>
              <a:rPr lang="en-US" altLang="zh-TW" dirty="0">
                <a:solidFill>
                  <a:schemeClr val="folHlink"/>
                </a:solidFill>
              </a:rPr>
            </a:br>
            <a:endParaRPr lang="en-US" altLang="zh-TW" dirty="0">
              <a:solidFill>
                <a:schemeClr val="folHlink"/>
              </a:solidFill>
            </a:endParaRPr>
          </a:p>
          <a:p>
            <a:pPr lvl="1"/>
            <a:endParaRPr lang="en-US" altLang="zh-TW" dirty="0">
              <a:solidFill>
                <a:schemeClr val="folHlink"/>
              </a:solidFill>
            </a:endParaRPr>
          </a:p>
          <a:p>
            <a:pPr lvl="1"/>
            <a:r>
              <a:rPr lang="en-US" altLang="zh-TW" b="1" dirty="0">
                <a:solidFill>
                  <a:schemeClr val="folHlink"/>
                </a:solidFill>
              </a:rPr>
              <a:t>border points</a:t>
            </a:r>
            <a:br>
              <a:rPr lang="en-US" altLang="zh-TW" b="1" dirty="0">
                <a:solidFill>
                  <a:schemeClr val="folHlink"/>
                </a:solidFill>
              </a:rPr>
            </a:br>
            <a:endParaRPr lang="en-US" altLang="zh-TW" b="1" dirty="0">
              <a:solidFill>
                <a:schemeClr val="folHlink"/>
              </a:solidFill>
            </a:endParaRPr>
          </a:p>
          <a:p>
            <a:pPr lvl="1"/>
            <a:endParaRPr lang="en-US" altLang="zh-TW" b="1" dirty="0">
              <a:solidFill>
                <a:schemeClr val="folHlink"/>
              </a:solidFill>
            </a:endParaRPr>
          </a:p>
          <a:p>
            <a:pPr lvl="1"/>
            <a:r>
              <a:rPr lang="en-US" altLang="zh-TW" b="1" dirty="0">
                <a:solidFill>
                  <a:schemeClr val="folHlink"/>
                </a:solidFill>
              </a:rPr>
              <a:t>noise points</a:t>
            </a:r>
            <a:endParaRPr lang="zh-TW" altLang="en-US" b="1" dirty="0">
              <a:solidFill>
                <a:schemeClr val="folHlink"/>
              </a:solidFill>
            </a:endParaRPr>
          </a:p>
        </p:txBody>
      </p:sp>
      <p:sp>
        <p:nvSpPr>
          <p:cNvPr id="11" name="AutoShape 5"/>
          <p:cNvSpPr>
            <a:spLocks noChangeArrowheads="1"/>
          </p:cNvSpPr>
          <p:nvPr/>
        </p:nvSpPr>
        <p:spPr bwMode="auto">
          <a:xfrm>
            <a:off x="5623560" y="5074656"/>
            <a:ext cx="9296400" cy="1409013"/>
          </a:xfrm>
          <a:prstGeom prst="wedgeRoundRectCallout">
            <a:avLst>
              <a:gd name="adj1" fmla="val -63552"/>
              <a:gd name="adj2" fmla="val -19811"/>
              <a:gd name="adj3" fmla="val 16667"/>
            </a:avLst>
          </a:prstGeom>
          <a:solidFill>
            <a:srgbClr val="CCFFFF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TW" sz="2800" dirty="0">
                <a:solidFill>
                  <a:srgbClr val="000000"/>
                </a:solidFill>
              </a:rPr>
              <a:t>Given a point p and a non-negative integer </a:t>
            </a:r>
            <a:r>
              <a:rPr kumimoji="1" lang="en-US" altLang="zh-TW" sz="2800" dirty="0" err="1">
                <a:solidFill>
                  <a:srgbClr val="000000"/>
                </a:solidFill>
              </a:rPr>
              <a:t>MinPts</a:t>
            </a:r>
            <a:r>
              <a:rPr kumimoji="1" lang="en-US" altLang="zh-TW" sz="2800" dirty="0">
                <a:solidFill>
                  <a:srgbClr val="000000"/>
                </a:solidFill>
              </a:rPr>
              <a:t>, if the size of N(p) is at least </a:t>
            </a:r>
            <a:r>
              <a:rPr kumimoji="1" lang="en-US" altLang="zh-TW" sz="2800" dirty="0" err="1">
                <a:solidFill>
                  <a:srgbClr val="000000"/>
                </a:solidFill>
              </a:rPr>
              <a:t>MinPts</a:t>
            </a:r>
            <a:r>
              <a:rPr kumimoji="1" lang="en-US" altLang="zh-TW" sz="2800" dirty="0">
                <a:solidFill>
                  <a:srgbClr val="000000"/>
                </a:solidFill>
              </a:rPr>
              <a:t>, then p is said to be a </a:t>
            </a:r>
            <a:r>
              <a:rPr kumimoji="1" lang="en-US" altLang="zh-TW" sz="2800" b="1" dirty="0">
                <a:solidFill>
                  <a:srgbClr val="3333CC"/>
                </a:solidFill>
              </a:rPr>
              <a:t>core point</a:t>
            </a:r>
            <a:r>
              <a:rPr kumimoji="1" lang="en-US" altLang="zh-TW" sz="2800" dirty="0">
                <a:solidFill>
                  <a:srgbClr val="000000"/>
                </a:solidFill>
              </a:rPr>
              <a:t>. </a:t>
            </a:r>
            <a:endParaRPr kumimoji="1" lang="zh-TW" altLang="en-US" sz="2800" dirty="0">
              <a:solidFill>
                <a:srgbClr val="000000"/>
              </a:solidFill>
            </a:endParaRPr>
          </a:p>
        </p:txBody>
      </p:sp>
      <p:sp>
        <p:nvSpPr>
          <p:cNvPr id="12" name="AutoShape 9"/>
          <p:cNvSpPr>
            <a:spLocks noChangeArrowheads="1"/>
          </p:cNvSpPr>
          <p:nvPr/>
        </p:nvSpPr>
        <p:spPr bwMode="auto">
          <a:xfrm>
            <a:off x="5745480" y="6714491"/>
            <a:ext cx="9296400" cy="1342389"/>
          </a:xfrm>
          <a:prstGeom prst="wedgeRoundRectCallout">
            <a:avLst>
              <a:gd name="adj1" fmla="val -63944"/>
              <a:gd name="adj2" fmla="val -21873"/>
              <a:gd name="adj3" fmla="val 16667"/>
            </a:avLst>
          </a:prstGeom>
          <a:solidFill>
            <a:srgbClr val="CCFFFF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TW" sz="2800" dirty="0">
                <a:solidFill>
                  <a:srgbClr val="000000"/>
                </a:solidFill>
              </a:rPr>
              <a:t>Given a point p, p is said to be a </a:t>
            </a:r>
            <a:r>
              <a:rPr kumimoji="1" lang="en-US" altLang="zh-TW" sz="2800" b="1" dirty="0">
                <a:solidFill>
                  <a:srgbClr val="3333CC"/>
                </a:solidFill>
              </a:rPr>
              <a:t>border point</a:t>
            </a:r>
            <a:r>
              <a:rPr kumimoji="1" lang="en-US" altLang="zh-TW" sz="2800" dirty="0">
                <a:solidFill>
                  <a:srgbClr val="000000"/>
                </a:solidFill>
              </a:rPr>
              <a:t> if it is not a core point but N(p) contains at least one core point. </a:t>
            </a:r>
            <a:endParaRPr kumimoji="1" lang="zh-TW" altLang="en-US" sz="2800" dirty="0">
              <a:solidFill>
                <a:srgbClr val="000000"/>
              </a:solidFill>
            </a:endParaRPr>
          </a:p>
        </p:txBody>
      </p:sp>
      <p:sp>
        <p:nvSpPr>
          <p:cNvPr id="13" name="AutoShape 10"/>
          <p:cNvSpPr>
            <a:spLocks noChangeArrowheads="1"/>
          </p:cNvSpPr>
          <p:nvPr/>
        </p:nvSpPr>
        <p:spPr bwMode="auto">
          <a:xfrm>
            <a:off x="5782831" y="8302344"/>
            <a:ext cx="9221698" cy="1264427"/>
          </a:xfrm>
          <a:prstGeom prst="wedgeRoundRectCallout">
            <a:avLst>
              <a:gd name="adj1" fmla="val -66708"/>
              <a:gd name="adj2" fmla="val -19585"/>
              <a:gd name="adj3" fmla="val 16667"/>
            </a:avLst>
          </a:prstGeom>
          <a:solidFill>
            <a:srgbClr val="CCFFFF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TW" sz="2800" dirty="0">
                <a:solidFill>
                  <a:srgbClr val="000000"/>
                </a:solidFill>
              </a:rPr>
              <a:t>Given a point p, p is said to be a </a:t>
            </a:r>
            <a:r>
              <a:rPr kumimoji="1" lang="en-US" altLang="zh-TW" sz="2800" b="1" dirty="0">
                <a:solidFill>
                  <a:srgbClr val="3333CC"/>
                </a:solidFill>
              </a:rPr>
              <a:t>noise point</a:t>
            </a:r>
            <a:r>
              <a:rPr kumimoji="1" lang="en-US" altLang="zh-TW" sz="2800" dirty="0">
                <a:solidFill>
                  <a:srgbClr val="000000"/>
                </a:solidFill>
              </a:rPr>
              <a:t> if it is neither a core point nor a border point. </a:t>
            </a:r>
            <a:endParaRPr kumimoji="1" lang="zh-TW" altLang="en-US" sz="28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24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15893255" y="392841"/>
            <a:ext cx="1624033" cy="1575862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4"/>
          <p:cNvSpPr/>
          <p:nvPr/>
        </p:nvSpPr>
        <p:spPr>
          <a:xfrm>
            <a:off x="1037346" y="347485"/>
            <a:ext cx="2935802" cy="585997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79126" tIns="89539" rIns="179126" bIns="89539" anchor="ctr" anchorCtr="0">
            <a:noAutofit/>
          </a:bodyPr>
          <a:lstStyle/>
          <a:p>
            <a:pPr algn="ctr"/>
            <a:endParaRPr sz="3525">
              <a:solidFill>
                <a:schemeClr val="lt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Calibri"/>
              <a:sym typeface="Calibri"/>
            </a:endParaRPr>
          </a:p>
        </p:txBody>
      </p:sp>
      <p:sp>
        <p:nvSpPr>
          <p:cNvPr id="122" name="Google Shape;122;p24"/>
          <p:cNvSpPr txBox="1"/>
          <p:nvPr/>
        </p:nvSpPr>
        <p:spPr>
          <a:xfrm>
            <a:off x="518940" y="262669"/>
            <a:ext cx="12282660" cy="904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9126" tIns="89539" rIns="179126" bIns="89539" anchor="t" anchorCtr="0">
            <a:noAutofit/>
          </a:bodyPr>
          <a:lstStyle/>
          <a:p>
            <a:r>
              <a:rPr lang="zh-CN" altLang="en-US" sz="470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知识点整理：</a:t>
            </a:r>
            <a:r>
              <a:rPr lang="en-US" altLang="zh-CN" sz="470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Density-Based</a:t>
            </a:r>
            <a:r>
              <a:rPr lang="zh-CN" altLang="en-US" sz="470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470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Clustering</a:t>
            </a:r>
            <a:endParaRPr lang="en-US" altLang="zh-CN" sz="4700" dirty="0">
              <a:solidFill>
                <a:srgbClr val="595959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>
          <a:xfrm>
            <a:off x="1294765" y="1673238"/>
            <a:ext cx="7296150" cy="838200"/>
          </a:xfrm>
          <a:prstGeom prst="rect">
            <a:avLst/>
          </a:prstGeom>
        </p:spPr>
        <p:txBody>
          <a:bodyPr/>
          <a:lstStyle>
            <a:lvl1pPr algn="l" defTabSz="134366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7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400" b="1" dirty="0">
                <a:solidFill>
                  <a:srgbClr val="00B0F0"/>
                </a:solidFill>
                <a:ea typeface="PMingLiU" pitchFamily="18" charset="-120"/>
              </a:rPr>
              <a:t>Example</a:t>
            </a:r>
            <a:endParaRPr lang="en-US" altLang="zh-TW" sz="4400" b="1" dirty="0">
              <a:solidFill>
                <a:srgbClr val="00B0F0"/>
              </a:solidFill>
              <a:ea typeface="PMingLiU" pitchFamily="18" charset="-120"/>
            </a:endParaRPr>
          </a:p>
        </p:txBody>
      </p:sp>
      <p:sp>
        <p:nvSpPr>
          <p:cNvPr id="16" name="Rectangle 3"/>
          <p:cNvSpPr txBox="1">
            <a:spLocks noChangeArrowheads="1"/>
          </p:cNvSpPr>
          <p:nvPr/>
        </p:nvSpPr>
        <p:spPr>
          <a:xfrm>
            <a:off x="1476136" y="3230880"/>
            <a:ext cx="15048389" cy="4800600"/>
          </a:xfrm>
          <a:prstGeom prst="rect">
            <a:avLst/>
          </a:prstGeom>
        </p:spPr>
        <p:txBody>
          <a:bodyPr/>
          <a:lstStyle>
            <a:lvl1pPr marL="335915" indent="-335915" algn="l" defTabSz="1343660" rtl="0" eaLnBrk="1" latinLnBrk="0" hangingPunct="1">
              <a:lnSpc>
                <a:spcPct val="90000"/>
              </a:lnSpc>
              <a:spcBef>
                <a:spcPts val="1470"/>
              </a:spcBef>
              <a:buFont typeface="Arial" panose="020B0604020202090204" pitchFamily="34" charset="0"/>
              <a:buChar char="•"/>
              <a:defRPr sz="41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07745" indent="-335915" algn="l" defTabSz="1343660" rtl="0" eaLnBrk="1" latinLnBrk="0" hangingPunct="1">
              <a:lnSpc>
                <a:spcPct val="90000"/>
              </a:lnSpc>
              <a:spcBef>
                <a:spcPts val="735"/>
              </a:spcBef>
              <a:buFont typeface="Arial" panose="020B0604020202090204" pitchFamily="34" charset="0"/>
              <a:buChar char="•"/>
              <a:defRPr sz="35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80210" indent="-335915" algn="l" defTabSz="1343660" rtl="0" eaLnBrk="1" latinLnBrk="0" hangingPunct="1">
              <a:lnSpc>
                <a:spcPct val="90000"/>
              </a:lnSpc>
              <a:spcBef>
                <a:spcPts val="735"/>
              </a:spcBef>
              <a:buFont typeface="Arial" panose="020B0604020202090204" pitchFamily="34" charset="0"/>
              <a:buChar char="•"/>
              <a:defRPr sz="29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52040" indent="-335915" algn="l" defTabSz="1343660" rtl="0" eaLnBrk="1" latinLnBrk="0" hangingPunct="1">
              <a:lnSpc>
                <a:spcPct val="90000"/>
              </a:lnSpc>
              <a:spcBef>
                <a:spcPts val="735"/>
              </a:spcBef>
              <a:buFont typeface="Arial" panose="020B0604020202090204" pitchFamily="34" charset="0"/>
              <a:buChar char="•"/>
              <a:defRPr sz="264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23870" indent="-335915" algn="l" defTabSz="1343660" rtl="0" eaLnBrk="1" latinLnBrk="0" hangingPunct="1">
              <a:lnSpc>
                <a:spcPct val="90000"/>
              </a:lnSpc>
              <a:spcBef>
                <a:spcPts val="735"/>
              </a:spcBef>
              <a:buFont typeface="Arial" panose="020B0604020202090204" pitchFamily="34" charset="0"/>
              <a:buChar char="•"/>
              <a:defRPr sz="264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96335" indent="-335915" algn="l" defTabSz="1343660" rtl="0" eaLnBrk="1" latinLnBrk="0" hangingPunct="1">
              <a:lnSpc>
                <a:spcPct val="90000"/>
              </a:lnSpc>
              <a:spcBef>
                <a:spcPts val="735"/>
              </a:spcBef>
              <a:buFont typeface="Arial" panose="020B0604020202090204" pitchFamily="34" charset="0"/>
              <a:buChar char="•"/>
              <a:defRPr sz="264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368165" indent="-335915" algn="l" defTabSz="1343660" rtl="0" eaLnBrk="1" latinLnBrk="0" hangingPunct="1">
              <a:lnSpc>
                <a:spcPct val="90000"/>
              </a:lnSpc>
              <a:spcBef>
                <a:spcPts val="735"/>
              </a:spcBef>
              <a:buFont typeface="Arial" panose="020B0604020202090204" pitchFamily="34" charset="0"/>
              <a:buChar char="•"/>
              <a:defRPr sz="264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039995" indent="-335915" algn="l" defTabSz="1343660" rtl="0" eaLnBrk="1" latinLnBrk="0" hangingPunct="1">
              <a:lnSpc>
                <a:spcPct val="90000"/>
              </a:lnSpc>
              <a:spcBef>
                <a:spcPts val="735"/>
              </a:spcBef>
              <a:buFont typeface="Arial" panose="020B0604020202090204" pitchFamily="34" charset="0"/>
              <a:buChar char="•"/>
              <a:defRPr sz="264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712460" indent="-335915" algn="l" defTabSz="1343660" rtl="0" eaLnBrk="1" latinLnBrk="0" hangingPunct="1">
              <a:lnSpc>
                <a:spcPct val="90000"/>
              </a:lnSpc>
              <a:spcBef>
                <a:spcPts val="735"/>
              </a:spcBef>
              <a:buFont typeface="Arial" panose="020B0604020202090204" pitchFamily="34" charset="0"/>
              <a:buChar char="•"/>
              <a:defRPr sz="264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TW" sz="3200" dirty="0">
                <a:solidFill>
                  <a:srgbClr val="000000"/>
                </a:solidFill>
                <a:ea typeface="PMingLiU" pitchFamily="18" charset="-120"/>
              </a:rPr>
              <a:t>Consider the following 9 two-dimensional data points:</a:t>
            </a:r>
            <a:endParaRPr lang="en-US" altLang="zh-TW" sz="3200" dirty="0">
              <a:solidFill>
                <a:srgbClr val="000000"/>
              </a:solidFill>
              <a:ea typeface="PMingLiU" pitchFamily="18" charset="-120"/>
            </a:endParaRPr>
          </a:p>
          <a:p>
            <a:pPr marL="0" indent="0">
              <a:lnSpc>
                <a:spcPct val="120000"/>
              </a:lnSpc>
              <a:buFont typeface="Arial" panose="020B0604020202090204" pitchFamily="34" charset="0"/>
              <a:buNone/>
            </a:pPr>
            <a:r>
              <a:rPr lang="en-US" altLang="zh-TW" sz="3200" dirty="0">
                <a:solidFill>
                  <a:srgbClr val="000000"/>
                </a:solidFill>
                <a:ea typeface="PMingLiU" pitchFamily="18" charset="-120"/>
              </a:rPr>
              <a:t>    x1(0,0), x2(1,0), x3(1,1), x4(2,2), x5(3,1), x6(3,0),</a:t>
            </a:r>
            <a:r>
              <a:rPr lang="zh-CN" altLang="en-US" sz="3200" dirty="0">
                <a:solidFill>
                  <a:srgbClr val="000000"/>
                </a:solidFill>
                <a:ea typeface="PMingLiU" pitchFamily="18" charset="-120"/>
              </a:rPr>
              <a:t> </a:t>
            </a:r>
            <a:r>
              <a:rPr lang="en-US" altLang="zh-TW" sz="3200" dirty="0">
                <a:solidFill>
                  <a:srgbClr val="000000"/>
                </a:solidFill>
                <a:ea typeface="PMingLiU" pitchFamily="18" charset="-120"/>
              </a:rPr>
              <a:t>x7(0,1), x8(3,2), x9(6,3)</a:t>
            </a:r>
            <a:endParaRPr lang="en-US" altLang="zh-TW" sz="3200" dirty="0">
              <a:solidFill>
                <a:srgbClr val="000000"/>
              </a:solidFill>
              <a:ea typeface="PMingLiU" pitchFamily="18" charset="-120"/>
            </a:endParaRPr>
          </a:p>
          <a:p>
            <a:pPr marL="0" indent="0">
              <a:lnSpc>
                <a:spcPct val="120000"/>
              </a:lnSpc>
              <a:buFont typeface="Arial" panose="020B0604020202090204" pitchFamily="34" charset="0"/>
              <a:buNone/>
            </a:pPr>
            <a:r>
              <a:rPr lang="en-US" altLang="zh-TW" sz="3200" dirty="0">
                <a:solidFill>
                  <a:srgbClr val="000000"/>
                </a:solidFill>
                <a:ea typeface="PMingLiU" pitchFamily="18" charset="-120"/>
              </a:rPr>
              <a:t>Use the Euclidean Distance with Eps =1 and </a:t>
            </a:r>
            <a:r>
              <a:rPr lang="en-US" altLang="zh-TW" sz="3200" dirty="0" err="1">
                <a:solidFill>
                  <a:srgbClr val="000000"/>
                </a:solidFill>
                <a:ea typeface="PMingLiU" pitchFamily="18" charset="-120"/>
              </a:rPr>
              <a:t>MinPts</a:t>
            </a:r>
            <a:r>
              <a:rPr lang="en-US" altLang="zh-TW" sz="3200" dirty="0">
                <a:solidFill>
                  <a:srgbClr val="000000"/>
                </a:solidFill>
                <a:ea typeface="PMingLiU" pitchFamily="18" charset="-120"/>
              </a:rPr>
              <a:t> = 3</a:t>
            </a:r>
            <a:endParaRPr lang="en-US" altLang="zh-TW" sz="3200" dirty="0">
              <a:solidFill>
                <a:srgbClr val="000000"/>
              </a:solidFill>
              <a:ea typeface="PMingLiU" pitchFamily="18" charset="-120"/>
            </a:endParaRPr>
          </a:p>
          <a:p>
            <a:pPr marL="0" indent="0">
              <a:lnSpc>
                <a:spcPct val="120000"/>
              </a:lnSpc>
              <a:buFont typeface="Arial" panose="020B0604020202090204" pitchFamily="34" charset="0"/>
              <a:buNone/>
            </a:pPr>
            <a:r>
              <a:rPr lang="en-US" altLang="zh-TW" sz="3200" dirty="0">
                <a:solidFill>
                  <a:srgbClr val="000000"/>
                </a:solidFill>
                <a:ea typeface="PMingLiU" pitchFamily="18" charset="-120"/>
              </a:rPr>
              <a:t>(Eps is short for epsilon: </a:t>
            </a:r>
            <a:r>
              <a:rPr lang="en-US" altLang="zh-TW" sz="3200" dirty="0">
                <a:sym typeface="Symbol" panose="05050102010706020507" pitchFamily="18" charset="2"/>
              </a:rPr>
              <a:t></a:t>
            </a:r>
            <a:r>
              <a:rPr lang="en-US" altLang="zh-TW" sz="3200" dirty="0">
                <a:solidFill>
                  <a:srgbClr val="000000"/>
                </a:solidFill>
                <a:ea typeface="PMingLiU" pitchFamily="18" charset="-120"/>
              </a:rPr>
              <a:t>)</a:t>
            </a:r>
            <a:endParaRPr lang="en-US" altLang="zh-TW" sz="3200" dirty="0">
              <a:solidFill>
                <a:srgbClr val="000000"/>
              </a:solidFill>
              <a:ea typeface="PMingLiU" pitchFamily="18" charset="-120"/>
            </a:endParaRPr>
          </a:p>
          <a:p>
            <a:pPr marL="0" indent="0">
              <a:lnSpc>
                <a:spcPct val="120000"/>
              </a:lnSpc>
              <a:buFont typeface="Arial" panose="020B0604020202090204" pitchFamily="34" charset="0"/>
              <a:buNone/>
            </a:pPr>
            <a:r>
              <a:rPr lang="en-US" altLang="zh-TW" sz="3200" dirty="0">
                <a:solidFill>
                  <a:srgbClr val="000000"/>
                </a:solidFill>
                <a:ea typeface="PMingLiU" pitchFamily="18" charset="-120"/>
              </a:rPr>
              <a:t>Find all </a:t>
            </a:r>
            <a:r>
              <a:rPr lang="en-US" altLang="zh-TW" sz="3200" u="sng" dirty="0">
                <a:solidFill>
                  <a:srgbClr val="000000"/>
                </a:solidFill>
                <a:ea typeface="PMingLiU" pitchFamily="18" charset="-120"/>
              </a:rPr>
              <a:t>core points, border points and noise points</a:t>
            </a:r>
            <a:r>
              <a:rPr lang="en-US" altLang="zh-TW" sz="3200" dirty="0">
                <a:solidFill>
                  <a:srgbClr val="000000"/>
                </a:solidFill>
                <a:ea typeface="PMingLiU" pitchFamily="18" charset="-120"/>
              </a:rPr>
              <a:t>, and show the final clusters using DBCSAN algorithm.</a:t>
            </a:r>
            <a:endParaRPr lang="en-US" altLang="zh-TW" sz="3200" dirty="0">
              <a:solidFill>
                <a:srgbClr val="000000"/>
              </a:solidFill>
              <a:ea typeface="PMingLiU" pitchFamily="18" charset="-120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24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15893255" y="392841"/>
            <a:ext cx="1624033" cy="1575862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4"/>
          <p:cNvSpPr/>
          <p:nvPr/>
        </p:nvSpPr>
        <p:spPr>
          <a:xfrm>
            <a:off x="1037346" y="347485"/>
            <a:ext cx="2935802" cy="585997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79126" tIns="89539" rIns="179126" bIns="89539" anchor="ctr" anchorCtr="0">
            <a:noAutofit/>
          </a:bodyPr>
          <a:lstStyle/>
          <a:p>
            <a:pPr algn="ctr"/>
            <a:endParaRPr sz="3525">
              <a:solidFill>
                <a:schemeClr val="lt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Calibri"/>
              <a:sym typeface="Calibri"/>
            </a:endParaRPr>
          </a:p>
        </p:txBody>
      </p:sp>
      <p:sp>
        <p:nvSpPr>
          <p:cNvPr id="122" name="Google Shape;122;p24"/>
          <p:cNvSpPr txBox="1"/>
          <p:nvPr/>
        </p:nvSpPr>
        <p:spPr>
          <a:xfrm>
            <a:off x="518940" y="262669"/>
            <a:ext cx="12282660" cy="904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9126" tIns="89539" rIns="179126" bIns="89539" anchor="t" anchorCtr="0">
            <a:noAutofit/>
          </a:bodyPr>
          <a:lstStyle/>
          <a:p>
            <a:r>
              <a:rPr lang="zh-CN" altLang="en-US" sz="470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知识点整理：</a:t>
            </a:r>
            <a:r>
              <a:rPr lang="en-US" altLang="zh-CN" sz="470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Density-Based</a:t>
            </a:r>
            <a:r>
              <a:rPr lang="zh-CN" altLang="en-US" sz="470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470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Clustering</a:t>
            </a:r>
            <a:endParaRPr lang="en-US" altLang="zh-CN" sz="4700" dirty="0">
              <a:solidFill>
                <a:srgbClr val="595959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9280" y="1744805"/>
            <a:ext cx="13444934" cy="7988335"/>
          </a:xfrm>
          <a:prstGeom prst="rect">
            <a:avLst/>
          </a:prstGeom>
        </p:spPr>
      </p:pic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1294765" y="1673238"/>
            <a:ext cx="7296150" cy="838200"/>
          </a:xfrm>
          <a:prstGeom prst="rect">
            <a:avLst/>
          </a:prstGeom>
        </p:spPr>
        <p:txBody>
          <a:bodyPr/>
          <a:lstStyle>
            <a:lvl1pPr algn="l" defTabSz="134366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7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400" b="1" dirty="0">
                <a:solidFill>
                  <a:srgbClr val="00B0F0"/>
                </a:solidFill>
                <a:ea typeface="PMingLiU" pitchFamily="18" charset="-120"/>
              </a:rPr>
              <a:t>Example</a:t>
            </a:r>
            <a:endParaRPr lang="en-US" altLang="zh-TW" sz="4400" b="1" dirty="0">
              <a:solidFill>
                <a:srgbClr val="00B0F0"/>
              </a:solidFill>
              <a:ea typeface="PMingLiU" pitchFamily="18" charset="-120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24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15893255" y="392841"/>
            <a:ext cx="1624033" cy="1575862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4"/>
          <p:cNvSpPr/>
          <p:nvPr/>
        </p:nvSpPr>
        <p:spPr>
          <a:xfrm>
            <a:off x="1037346" y="347485"/>
            <a:ext cx="2935802" cy="585997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79126" tIns="89539" rIns="179126" bIns="89539" anchor="ctr" anchorCtr="0">
            <a:noAutofit/>
          </a:bodyPr>
          <a:lstStyle/>
          <a:p>
            <a:pPr algn="ctr"/>
            <a:endParaRPr sz="3525">
              <a:solidFill>
                <a:schemeClr val="lt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Calibri"/>
              <a:sym typeface="Calibri"/>
            </a:endParaRPr>
          </a:p>
        </p:txBody>
      </p:sp>
      <p:sp>
        <p:nvSpPr>
          <p:cNvPr id="122" name="Google Shape;122;p24"/>
          <p:cNvSpPr txBox="1"/>
          <p:nvPr/>
        </p:nvSpPr>
        <p:spPr>
          <a:xfrm>
            <a:off x="518940" y="262669"/>
            <a:ext cx="12282660" cy="904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9126" tIns="89539" rIns="179126" bIns="89539" anchor="t" anchorCtr="0">
            <a:noAutofit/>
          </a:bodyPr>
          <a:lstStyle/>
          <a:p>
            <a:r>
              <a:rPr lang="zh-CN" altLang="en-US" sz="470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知识点整理：</a:t>
            </a:r>
            <a:r>
              <a:rPr lang="en-US" altLang="zh-CN" sz="470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Density-Based</a:t>
            </a:r>
            <a:r>
              <a:rPr lang="zh-CN" altLang="en-US" sz="470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470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Clustering</a:t>
            </a:r>
            <a:endParaRPr lang="en-US" altLang="zh-CN" sz="4700" dirty="0">
              <a:solidFill>
                <a:srgbClr val="595959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1294765" y="1673238"/>
            <a:ext cx="7296150" cy="838200"/>
          </a:xfrm>
          <a:prstGeom prst="rect">
            <a:avLst/>
          </a:prstGeom>
        </p:spPr>
        <p:txBody>
          <a:bodyPr/>
          <a:lstStyle>
            <a:lvl1pPr algn="l" defTabSz="134366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7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400" b="1" dirty="0">
                <a:solidFill>
                  <a:srgbClr val="00B0F0"/>
                </a:solidFill>
                <a:ea typeface="PMingLiU" pitchFamily="18" charset="-120"/>
              </a:rPr>
              <a:t>Example</a:t>
            </a:r>
            <a:endParaRPr lang="en-US" altLang="zh-TW" sz="4400" b="1" dirty="0">
              <a:solidFill>
                <a:srgbClr val="00B0F0"/>
              </a:solidFill>
              <a:ea typeface="PMingLiU" pitchFamily="18" charset="-12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067" y="3535680"/>
            <a:ext cx="8199429" cy="487170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227955" y="2575284"/>
            <a:ext cx="2513965" cy="4025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dirty="0">
                <a:solidFill>
                  <a:srgbClr val="00B050"/>
                </a:solidFill>
              </a:rPr>
              <a:t>Eps =1 and </a:t>
            </a:r>
            <a:r>
              <a:rPr lang="en-US" altLang="zh-TW" dirty="0" err="1">
                <a:solidFill>
                  <a:srgbClr val="00B050"/>
                </a:solidFill>
              </a:rPr>
              <a:t>MinPts</a:t>
            </a:r>
            <a:r>
              <a:rPr lang="en-US" altLang="zh-TW" dirty="0">
                <a:solidFill>
                  <a:srgbClr val="00B050"/>
                </a:solidFill>
              </a:rPr>
              <a:t> = 3</a:t>
            </a:r>
            <a:endParaRPr lang="en-US" altLang="zh-TW" dirty="0">
              <a:solidFill>
                <a:srgbClr val="00B050"/>
              </a:solidFill>
            </a:endParaRPr>
          </a:p>
        </p:txBody>
      </p:sp>
      <p:sp>
        <p:nvSpPr>
          <p:cNvPr id="10" name="Oval 9"/>
          <p:cNvSpPr/>
          <p:nvPr/>
        </p:nvSpPr>
        <p:spPr bwMode="auto">
          <a:xfrm>
            <a:off x="5227955" y="2316480"/>
            <a:ext cx="2270125" cy="946150"/>
          </a:xfrm>
          <a:prstGeom prst="ellipse">
            <a:avLst/>
          </a:prstGeom>
          <a:noFill/>
          <a:ln w="2857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anose="020B0804030504040204" pitchFamily="34" charset="0"/>
              <a:ea typeface="PMingLiU" pitchFamily="18" charset="-12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0815951" y="2431614"/>
            <a:ext cx="366799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/>
              <a:t>N(x1) = {x1, x2, x7}</a:t>
            </a:r>
            <a:endParaRPr lang="en-US" sz="3600" dirty="0"/>
          </a:p>
        </p:txBody>
      </p:sp>
      <p:sp>
        <p:nvSpPr>
          <p:cNvPr id="5" name="Rectangle 4"/>
          <p:cNvSpPr/>
          <p:nvPr/>
        </p:nvSpPr>
        <p:spPr>
          <a:xfrm>
            <a:off x="10815951" y="3066124"/>
            <a:ext cx="366799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/>
              <a:t>N(x2) = {x2, x1, x3}</a:t>
            </a:r>
            <a:endParaRPr lang="en-US" sz="3600" dirty="0"/>
          </a:p>
        </p:txBody>
      </p:sp>
      <p:sp>
        <p:nvSpPr>
          <p:cNvPr id="6" name="Rectangle 5"/>
          <p:cNvSpPr/>
          <p:nvPr/>
        </p:nvSpPr>
        <p:spPr>
          <a:xfrm>
            <a:off x="10815951" y="3671379"/>
            <a:ext cx="366799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/>
              <a:t>N(x3) = {x3, x2, x7}</a:t>
            </a:r>
            <a:endParaRPr lang="en-US" sz="3600" dirty="0"/>
          </a:p>
        </p:txBody>
      </p:sp>
      <p:sp>
        <p:nvSpPr>
          <p:cNvPr id="11" name="Rectangle 10"/>
          <p:cNvSpPr/>
          <p:nvPr/>
        </p:nvSpPr>
        <p:spPr>
          <a:xfrm>
            <a:off x="10815950" y="4253253"/>
            <a:ext cx="301396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/>
              <a:t>N(x4) = {x4, x8}</a:t>
            </a:r>
            <a:endParaRPr lang="en-US" sz="3600" dirty="0"/>
          </a:p>
        </p:txBody>
      </p:sp>
      <p:sp>
        <p:nvSpPr>
          <p:cNvPr id="12" name="Rectangle 11"/>
          <p:cNvSpPr/>
          <p:nvPr/>
        </p:nvSpPr>
        <p:spPr>
          <a:xfrm>
            <a:off x="10815951" y="4873450"/>
            <a:ext cx="366799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/>
              <a:t>N(x5) = {x5, x6, x8}</a:t>
            </a:r>
            <a:endParaRPr lang="en-US" sz="3600" dirty="0"/>
          </a:p>
        </p:txBody>
      </p:sp>
      <p:sp>
        <p:nvSpPr>
          <p:cNvPr id="13" name="Rectangle 12"/>
          <p:cNvSpPr/>
          <p:nvPr/>
        </p:nvSpPr>
        <p:spPr>
          <a:xfrm>
            <a:off x="10815951" y="5440382"/>
            <a:ext cx="301396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/>
              <a:t>N(x6) = {x6, x5}</a:t>
            </a:r>
            <a:endParaRPr lang="en-US" sz="3600" dirty="0"/>
          </a:p>
        </p:txBody>
      </p:sp>
      <p:sp>
        <p:nvSpPr>
          <p:cNvPr id="14" name="Rectangle 13"/>
          <p:cNvSpPr/>
          <p:nvPr/>
        </p:nvSpPr>
        <p:spPr>
          <a:xfrm>
            <a:off x="10815951" y="6086713"/>
            <a:ext cx="366799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/>
              <a:t>N(x7) = {x7, x1, x3}</a:t>
            </a:r>
            <a:endParaRPr lang="en-US" sz="3600" dirty="0"/>
          </a:p>
        </p:txBody>
      </p:sp>
      <p:sp>
        <p:nvSpPr>
          <p:cNvPr id="15" name="Rectangle 14"/>
          <p:cNvSpPr/>
          <p:nvPr/>
        </p:nvSpPr>
        <p:spPr>
          <a:xfrm>
            <a:off x="10815951" y="6766344"/>
            <a:ext cx="366799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/>
              <a:t>N(x8) = {x8, x4, x5}</a:t>
            </a:r>
            <a:endParaRPr lang="en-US" sz="3600" dirty="0"/>
          </a:p>
        </p:txBody>
      </p:sp>
      <p:sp>
        <p:nvSpPr>
          <p:cNvPr id="16" name="Rectangle 15"/>
          <p:cNvSpPr/>
          <p:nvPr/>
        </p:nvSpPr>
        <p:spPr>
          <a:xfrm>
            <a:off x="10815951" y="7445975"/>
            <a:ext cx="235994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/>
              <a:t>N(x9) = {x9}</a:t>
            </a:r>
            <a:endParaRPr lang="en-US" sz="36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11" grpId="0"/>
      <p:bldP spid="12" grpId="0"/>
      <p:bldP spid="13" grpId="0"/>
      <p:bldP spid="14" grpId="0"/>
      <p:bldP spid="15" grpId="0"/>
      <p:bldP spid="1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24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15893255" y="261787"/>
            <a:ext cx="1624033" cy="1575862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4"/>
          <p:cNvSpPr/>
          <p:nvPr/>
        </p:nvSpPr>
        <p:spPr>
          <a:xfrm>
            <a:off x="1037346" y="347485"/>
            <a:ext cx="2935802" cy="585997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79126" tIns="89539" rIns="179126" bIns="89539" anchor="ctr" anchorCtr="0">
            <a:noAutofit/>
          </a:bodyPr>
          <a:lstStyle/>
          <a:p>
            <a:pPr algn="ctr"/>
            <a:endParaRPr sz="3525">
              <a:solidFill>
                <a:schemeClr val="lt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Calibri"/>
              <a:sym typeface="Calibri"/>
            </a:endParaRPr>
          </a:p>
        </p:txBody>
      </p:sp>
      <p:sp>
        <p:nvSpPr>
          <p:cNvPr id="122" name="Google Shape;122;p24"/>
          <p:cNvSpPr txBox="1"/>
          <p:nvPr/>
        </p:nvSpPr>
        <p:spPr>
          <a:xfrm>
            <a:off x="518940" y="262669"/>
            <a:ext cx="12282660" cy="904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9126" tIns="89539" rIns="179126" bIns="89539" anchor="t" anchorCtr="0">
            <a:noAutofit/>
          </a:bodyPr>
          <a:lstStyle/>
          <a:p>
            <a:r>
              <a:rPr lang="zh-CN" altLang="en-US" sz="470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知识点整理：</a:t>
            </a:r>
            <a:r>
              <a:rPr lang="en-US" altLang="zh-CN" sz="470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Density-Based</a:t>
            </a:r>
            <a:r>
              <a:rPr lang="zh-CN" altLang="en-US" sz="470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470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Clustering</a:t>
            </a:r>
            <a:endParaRPr lang="en-US" altLang="zh-CN" sz="4700" dirty="0">
              <a:solidFill>
                <a:srgbClr val="595959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1294765" y="1673238"/>
            <a:ext cx="7296150" cy="838200"/>
          </a:xfrm>
          <a:prstGeom prst="rect">
            <a:avLst/>
          </a:prstGeom>
        </p:spPr>
        <p:txBody>
          <a:bodyPr/>
          <a:lstStyle>
            <a:lvl1pPr algn="l" defTabSz="134366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7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400" b="1" dirty="0">
                <a:solidFill>
                  <a:srgbClr val="00B0F0"/>
                </a:solidFill>
                <a:ea typeface="PMingLiU" pitchFamily="18" charset="-120"/>
              </a:rPr>
              <a:t>Example</a:t>
            </a:r>
            <a:endParaRPr lang="en-US" altLang="zh-TW" sz="4400" b="1" dirty="0">
              <a:solidFill>
                <a:srgbClr val="00B0F0"/>
              </a:solidFill>
              <a:ea typeface="PMingLiU" pitchFamily="18" charset="-12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067" y="3535680"/>
            <a:ext cx="8199429" cy="487170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227955" y="2575284"/>
            <a:ext cx="2513965" cy="4025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dirty="0">
                <a:solidFill>
                  <a:srgbClr val="00B050"/>
                </a:solidFill>
              </a:rPr>
              <a:t>Eps =1 and </a:t>
            </a:r>
            <a:r>
              <a:rPr lang="en-US" altLang="zh-TW" dirty="0" err="1">
                <a:solidFill>
                  <a:srgbClr val="00B050"/>
                </a:solidFill>
              </a:rPr>
              <a:t>MinPts</a:t>
            </a:r>
            <a:r>
              <a:rPr lang="en-US" altLang="zh-TW" dirty="0">
                <a:solidFill>
                  <a:srgbClr val="00B050"/>
                </a:solidFill>
              </a:rPr>
              <a:t> = 3</a:t>
            </a:r>
            <a:endParaRPr lang="en-US" altLang="zh-TW" dirty="0">
              <a:solidFill>
                <a:srgbClr val="00B050"/>
              </a:solidFill>
            </a:endParaRPr>
          </a:p>
        </p:txBody>
      </p:sp>
      <p:sp>
        <p:nvSpPr>
          <p:cNvPr id="10" name="Oval 9"/>
          <p:cNvSpPr/>
          <p:nvPr/>
        </p:nvSpPr>
        <p:spPr bwMode="auto">
          <a:xfrm>
            <a:off x="5227955" y="2316480"/>
            <a:ext cx="2270125" cy="946150"/>
          </a:xfrm>
          <a:prstGeom prst="ellipse">
            <a:avLst/>
          </a:prstGeom>
          <a:noFill/>
          <a:ln w="2857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anose="020B0804030504040204" pitchFamily="34" charset="0"/>
              <a:ea typeface="PMingLiU" pitchFamily="18" charset="-12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8733632" y="4157264"/>
            <a:ext cx="366799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/>
              <a:t>N(x1) = {x1, x2, x7}</a:t>
            </a:r>
            <a:endParaRPr lang="en-US" sz="3600" dirty="0"/>
          </a:p>
        </p:txBody>
      </p:sp>
      <p:sp>
        <p:nvSpPr>
          <p:cNvPr id="5" name="Rectangle 4"/>
          <p:cNvSpPr/>
          <p:nvPr/>
        </p:nvSpPr>
        <p:spPr>
          <a:xfrm>
            <a:off x="8733632" y="4791774"/>
            <a:ext cx="366799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/>
              <a:t>N(x2) = {x2, x1, x3}</a:t>
            </a:r>
            <a:endParaRPr lang="en-US" sz="3600" dirty="0"/>
          </a:p>
        </p:txBody>
      </p:sp>
      <p:sp>
        <p:nvSpPr>
          <p:cNvPr id="6" name="Rectangle 5"/>
          <p:cNvSpPr/>
          <p:nvPr/>
        </p:nvSpPr>
        <p:spPr>
          <a:xfrm>
            <a:off x="8733632" y="5397029"/>
            <a:ext cx="366799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/>
              <a:t>N(x3) = {x3, x2, x7}</a:t>
            </a:r>
            <a:endParaRPr lang="en-US" sz="3600" dirty="0"/>
          </a:p>
        </p:txBody>
      </p:sp>
      <p:sp>
        <p:nvSpPr>
          <p:cNvPr id="11" name="Rectangle 10"/>
          <p:cNvSpPr/>
          <p:nvPr/>
        </p:nvSpPr>
        <p:spPr>
          <a:xfrm>
            <a:off x="8733631" y="5978903"/>
            <a:ext cx="301396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/>
              <a:t>N(x4) = {x4, x8}</a:t>
            </a:r>
            <a:endParaRPr lang="en-US" sz="3600" dirty="0"/>
          </a:p>
        </p:txBody>
      </p:sp>
      <p:sp>
        <p:nvSpPr>
          <p:cNvPr id="12" name="Rectangle 11"/>
          <p:cNvSpPr/>
          <p:nvPr/>
        </p:nvSpPr>
        <p:spPr>
          <a:xfrm>
            <a:off x="8733632" y="6599100"/>
            <a:ext cx="366799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/>
              <a:t>N(x5) = {x5, x6, x8}</a:t>
            </a:r>
            <a:endParaRPr lang="en-US" sz="3600" dirty="0"/>
          </a:p>
        </p:txBody>
      </p:sp>
      <p:sp>
        <p:nvSpPr>
          <p:cNvPr id="13" name="Rectangle 12"/>
          <p:cNvSpPr/>
          <p:nvPr/>
        </p:nvSpPr>
        <p:spPr>
          <a:xfrm>
            <a:off x="8733632" y="7166032"/>
            <a:ext cx="301396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/>
              <a:t>N(x6) = {x6, x5}</a:t>
            </a:r>
            <a:endParaRPr lang="en-US" sz="3600" dirty="0"/>
          </a:p>
        </p:txBody>
      </p:sp>
      <p:sp>
        <p:nvSpPr>
          <p:cNvPr id="14" name="Rectangle 13"/>
          <p:cNvSpPr/>
          <p:nvPr/>
        </p:nvSpPr>
        <p:spPr>
          <a:xfrm>
            <a:off x="8733632" y="7812363"/>
            <a:ext cx="366799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/>
              <a:t>N(x7) = {x7, x1, x3}</a:t>
            </a:r>
            <a:endParaRPr lang="en-US" sz="3600" dirty="0"/>
          </a:p>
        </p:txBody>
      </p:sp>
      <p:sp>
        <p:nvSpPr>
          <p:cNvPr id="15" name="Rectangle 14"/>
          <p:cNvSpPr/>
          <p:nvPr/>
        </p:nvSpPr>
        <p:spPr>
          <a:xfrm>
            <a:off x="8733632" y="8491994"/>
            <a:ext cx="366799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/>
              <a:t>N(x8) = {x8, x4, x5}</a:t>
            </a:r>
            <a:endParaRPr lang="en-US" sz="3600" dirty="0"/>
          </a:p>
        </p:txBody>
      </p:sp>
      <p:sp>
        <p:nvSpPr>
          <p:cNvPr id="16" name="Rectangle 15"/>
          <p:cNvSpPr/>
          <p:nvPr/>
        </p:nvSpPr>
        <p:spPr>
          <a:xfrm>
            <a:off x="8733632" y="9171625"/>
            <a:ext cx="235994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/>
              <a:t>N(x9) = {x9}</a:t>
            </a:r>
            <a:endParaRPr lang="en-US" sz="3600" dirty="0"/>
          </a:p>
        </p:txBody>
      </p:sp>
      <p:sp>
        <p:nvSpPr>
          <p:cNvPr id="18" name="Oval 17"/>
          <p:cNvSpPr/>
          <p:nvPr/>
        </p:nvSpPr>
        <p:spPr bwMode="auto">
          <a:xfrm>
            <a:off x="9079329" y="4112143"/>
            <a:ext cx="834273" cy="775388"/>
          </a:xfrm>
          <a:prstGeom prst="ellipse">
            <a:avLst/>
          </a:prstGeom>
          <a:noFill/>
          <a:ln w="28575"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anose="020B0804030504040204" pitchFamily="34" charset="0"/>
              <a:ea typeface="PMingLiU" pitchFamily="18" charset="-120"/>
            </a:endParaRPr>
          </a:p>
        </p:txBody>
      </p:sp>
      <p:sp>
        <p:nvSpPr>
          <p:cNvPr id="19" name="Oval 18"/>
          <p:cNvSpPr/>
          <p:nvPr/>
        </p:nvSpPr>
        <p:spPr bwMode="auto">
          <a:xfrm>
            <a:off x="9067880" y="7793727"/>
            <a:ext cx="834273" cy="775388"/>
          </a:xfrm>
          <a:prstGeom prst="ellipse">
            <a:avLst/>
          </a:prstGeom>
          <a:noFill/>
          <a:ln w="28575"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anose="020B0804030504040204" pitchFamily="34" charset="0"/>
              <a:ea typeface="PMingLiU" pitchFamily="18" charset="-120"/>
            </a:endParaRPr>
          </a:p>
        </p:txBody>
      </p:sp>
      <p:sp>
        <p:nvSpPr>
          <p:cNvPr id="20" name="Oval 19"/>
          <p:cNvSpPr/>
          <p:nvPr/>
        </p:nvSpPr>
        <p:spPr bwMode="auto">
          <a:xfrm>
            <a:off x="9105980" y="5332500"/>
            <a:ext cx="834273" cy="775388"/>
          </a:xfrm>
          <a:prstGeom prst="ellipse">
            <a:avLst/>
          </a:prstGeom>
          <a:noFill/>
          <a:ln w="28575"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anose="020B0804030504040204" pitchFamily="34" charset="0"/>
              <a:ea typeface="PMingLiU" pitchFamily="18" charset="-120"/>
            </a:endParaRPr>
          </a:p>
        </p:txBody>
      </p:sp>
      <p:sp>
        <p:nvSpPr>
          <p:cNvPr id="21" name="Oval 20"/>
          <p:cNvSpPr/>
          <p:nvPr/>
        </p:nvSpPr>
        <p:spPr bwMode="auto">
          <a:xfrm>
            <a:off x="9067881" y="6552857"/>
            <a:ext cx="834273" cy="775388"/>
          </a:xfrm>
          <a:prstGeom prst="ellipse">
            <a:avLst/>
          </a:prstGeom>
          <a:noFill/>
          <a:ln w="28575"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anose="020B0804030504040204" pitchFamily="34" charset="0"/>
              <a:ea typeface="PMingLiU" pitchFamily="18" charset="-120"/>
            </a:endParaRPr>
          </a:p>
        </p:txBody>
      </p:sp>
      <p:sp>
        <p:nvSpPr>
          <p:cNvPr id="22" name="Oval 21"/>
          <p:cNvSpPr/>
          <p:nvPr/>
        </p:nvSpPr>
        <p:spPr bwMode="auto">
          <a:xfrm>
            <a:off x="9102133" y="4700506"/>
            <a:ext cx="834273" cy="775388"/>
          </a:xfrm>
          <a:prstGeom prst="ellipse">
            <a:avLst/>
          </a:prstGeom>
          <a:noFill/>
          <a:ln w="28575"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anose="020B0804030504040204" pitchFamily="34" charset="0"/>
              <a:ea typeface="PMingLiU" pitchFamily="18" charset="-120"/>
            </a:endParaRPr>
          </a:p>
        </p:txBody>
      </p:sp>
      <p:sp>
        <p:nvSpPr>
          <p:cNvPr id="23" name="Oval 22"/>
          <p:cNvSpPr/>
          <p:nvPr/>
        </p:nvSpPr>
        <p:spPr bwMode="auto">
          <a:xfrm>
            <a:off x="9079329" y="8503424"/>
            <a:ext cx="834273" cy="775388"/>
          </a:xfrm>
          <a:prstGeom prst="ellipse">
            <a:avLst/>
          </a:prstGeom>
          <a:noFill/>
          <a:ln w="28575"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1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anose="020B0804030504040204" pitchFamily="34" charset="0"/>
              <a:ea typeface="PMingLiU" pitchFamily="18" charset="-12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7742237" y="1722897"/>
            <a:ext cx="1011872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kumimoji="1" lang="en-US" altLang="zh-TW" sz="2800" dirty="0">
                <a:solidFill>
                  <a:srgbClr val="000000"/>
                </a:solidFill>
              </a:rPr>
              <a:t>If the size of N(p) is at least </a:t>
            </a:r>
            <a:r>
              <a:rPr kumimoji="1" lang="en-US" altLang="zh-TW" sz="2800" dirty="0" err="1">
                <a:solidFill>
                  <a:srgbClr val="000000"/>
                </a:solidFill>
              </a:rPr>
              <a:t>MinPts</a:t>
            </a:r>
            <a:r>
              <a:rPr kumimoji="1" lang="en-US" altLang="zh-TW" sz="2800" dirty="0">
                <a:solidFill>
                  <a:srgbClr val="000000"/>
                </a:solidFill>
              </a:rPr>
              <a:t>, then p is said to be a </a:t>
            </a:r>
            <a:r>
              <a:rPr kumimoji="1" lang="en-US" altLang="zh-TW" sz="2800" b="1" dirty="0">
                <a:solidFill>
                  <a:srgbClr val="3333CC"/>
                </a:solidFill>
              </a:rPr>
              <a:t>core point</a:t>
            </a:r>
            <a:r>
              <a:rPr kumimoji="1" lang="en-US" altLang="zh-TW" sz="2800" dirty="0">
                <a:solidFill>
                  <a:srgbClr val="000000"/>
                </a:solidFill>
              </a:rPr>
              <a:t>. </a:t>
            </a:r>
            <a:endParaRPr kumimoji="1" lang="en-US" altLang="zh-TW" sz="2800" dirty="0">
              <a:solidFill>
                <a:srgbClr val="000000"/>
              </a:solidFill>
            </a:endParaRPr>
          </a:p>
          <a:p>
            <a:pPr>
              <a:spcBef>
                <a:spcPct val="0"/>
              </a:spcBef>
            </a:pPr>
            <a:r>
              <a:rPr kumimoji="1" lang="en-US" altLang="zh-TW" sz="2800" dirty="0">
                <a:solidFill>
                  <a:srgbClr val="000000"/>
                </a:solidFill>
              </a:rPr>
              <a:t>Here the given </a:t>
            </a:r>
            <a:r>
              <a:rPr kumimoji="1" lang="en-US" altLang="zh-TW" sz="2800" dirty="0" err="1">
                <a:solidFill>
                  <a:srgbClr val="000000"/>
                </a:solidFill>
              </a:rPr>
              <a:t>MinPts</a:t>
            </a:r>
            <a:r>
              <a:rPr kumimoji="1" lang="en-US" altLang="zh-TW" sz="2800" dirty="0">
                <a:solidFill>
                  <a:srgbClr val="000000"/>
                </a:solidFill>
              </a:rPr>
              <a:t> is 3, thus the size of N(p) is at least 3.</a:t>
            </a:r>
            <a:endParaRPr kumimoji="1" lang="en-US" altLang="zh-TW" sz="2800" dirty="0">
              <a:solidFill>
                <a:srgbClr val="000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3147457" y="4282354"/>
            <a:ext cx="4402952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kumimoji="1" lang="en-US" altLang="zh-TW" sz="3200" dirty="0">
                <a:solidFill>
                  <a:srgbClr val="000000"/>
                </a:solidFill>
              </a:rPr>
              <a:t>Thus core points are: </a:t>
            </a:r>
            <a:endParaRPr kumimoji="1" lang="en-US" altLang="zh-TW" sz="3200" dirty="0">
              <a:solidFill>
                <a:srgbClr val="000000"/>
              </a:solidFill>
            </a:endParaRPr>
          </a:p>
          <a:p>
            <a:r>
              <a:rPr lang="en-US" sz="2800" dirty="0"/>
              <a:t>	</a:t>
            </a:r>
            <a:r>
              <a:rPr lang="en-US" sz="3200" dirty="0"/>
              <a:t>{x1, x2, x3, x5, x7, x8}</a:t>
            </a:r>
            <a:endParaRPr lang="en-US" sz="2800" dirty="0"/>
          </a:p>
        </p:txBody>
      </p:sp>
      <p:sp>
        <p:nvSpPr>
          <p:cNvPr id="17" name="Rectangle 16"/>
          <p:cNvSpPr/>
          <p:nvPr/>
        </p:nvSpPr>
        <p:spPr>
          <a:xfrm>
            <a:off x="7741920" y="2716342"/>
            <a:ext cx="977536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TW" sz="2800" dirty="0">
                <a:solidFill>
                  <a:srgbClr val="000000"/>
                </a:solidFill>
              </a:rPr>
              <a:t>given a point p, p is said to be a </a:t>
            </a:r>
            <a:r>
              <a:rPr kumimoji="1" lang="en-US" altLang="zh-TW" sz="2800" b="1" dirty="0">
                <a:solidFill>
                  <a:srgbClr val="3333CC"/>
                </a:solidFill>
              </a:rPr>
              <a:t>border point</a:t>
            </a:r>
            <a:r>
              <a:rPr kumimoji="1" lang="en-US" altLang="zh-TW" sz="2800" dirty="0">
                <a:solidFill>
                  <a:srgbClr val="000000"/>
                </a:solidFill>
              </a:rPr>
              <a:t> if it is not a core point but N(p) contains at least one core point. </a:t>
            </a:r>
            <a:endParaRPr lang="en-US" sz="2800" dirty="0"/>
          </a:p>
        </p:txBody>
      </p:sp>
      <p:grpSp>
        <p:nvGrpSpPr>
          <p:cNvPr id="31" name="Group 30"/>
          <p:cNvGrpSpPr/>
          <p:nvPr/>
        </p:nvGrpSpPr>
        <p:grpSpPr>
          <a:xfrm>
            <a:off x="11747598" y="6043360"/>
            <a:ext cx="6113596" cy="1445838"/>
            <a:chOff x="11747598" y="6043360"/>
            <a:chExt cx="6113596" cy="1445838"/>
          </a:xfrm>
        </p:grpSpPr>
        <p:cxnSp>
          <p:nvCxnSpPr>
            <p:cNvPr id="27" name="Straight Arrow Connector 26"/>
            <p:cNvCxnSpPr>
              <a:stCxn id="11" idx="3"/>
            </p:cNvCxnSpPr>
            <p:nvPr/>
          </p:nvCxnSpPr>
          <p:spPr bwMode="auto">
            <a:xfrm>
              <a:off x="11747598" y="6302069"/>
              <a:ext cx="1835052" cy="0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0" name="Straight Arrow Connector 29"/>
            <p:cNvCxnSpPr>
              <a:stCxn id="13" idx="3"/>
            </p:cNvCxnSpPr>
            <p:nvPr/>
          </p:nvCxnSpPr>
          <p:spPr bwMode="auto">
            <a:xfrm flipV="1">
              <a:off x="11747599" y="6625234"/>
              <a:ext cx="2177951" cy="863964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9" name="Rectangle 28"/>
            <p:cNvSpPr/>
            <p:nvPr/>
          </p:nvSpPr>
          <p:spPr>
            <a:xfrm>
              <a:off x="13582650" y="6043360"/>
              <a:ext cx="4278544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dirty="0"/>
                <a:t>x4 and x6 are border points.</a:t>
              </a:r>
              <a:endParaRPr lang="en-US" sz="2800" dirty="0"/>
            </a:p>
          </p:txBody>
        </p:sp>
      </p:grpSp>
      <p:sp>
        <p:nvSpPr>
          <p:cNvPr id="32" name="Rectangle 31"/>
          <p:cNvSpPr/>
          <p:nvPr/>
        </p:nvSpPr>
        <p:spPr>
          <a:xfrm>
            <a:off x="12959520" y="9310124"/>
            <a:ext cx="290804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/>
              <a:t>x9</a:t>
            </a:r>
            <a:r>
              <a:rPr lang="en-US" sz="2800" dirty="0"/>
              <a:t> is a </a:t>
            </a:r>
            <a:r>
              <a:rPr lang="en-US" sz="2800" b="1" dirty="0"/>
              <a:t>noise</a:t>
            </a:r>
            <a:r>
              <a:rPr lang="en-US" sz="2800" dirty="0"/>
              <a:t> point.</a:t>
            </a:r>
            <a:endParaRPr 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9" grpId="0"/>
      <p:bldP spid="3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24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15893255" y="392841"/>
            <a:ext cx="1624033" cy="1575862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4"/>
          <p:cNvSpPr/>
          <p:nvPr/>
        </p:nvSpPr>
        <p:spPr>
          <a:xfrm>
            <a:off x="1037346" y="347485"/>
            <a:ext cx="2935802" cy="585997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79126" tIns="89539" rIns="179126" bIns="89539" anchor="ctr" anchorCtr="0">
            <a:noAutofit/>
          </a:bodyPr>
          <a:lstStyle/>
          <a:p>
            <a:pPr algn="ctr"/>
            <a:endParaRPr sz="3525">
              <a:solidFill>
                <a:schemeClr val="lt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Calibri"/>
              <a:sym typeface="Calibri"/>
            </a:endParaRPr>
          </a:p>
        </p:txBody>
      </p:sp>
      <p:sp>
        <p:nvSpPr>
          <p:cNvPr id="122" name="Google Shape;122;p24"/>
          <p:cNvSpPr txBox="1"/>
          <p:nvPr/>
        </p:nvSpPr>
        <p:spPr>
          <a:xfrm>
            <a:off x="518940" y="262669"/>
            <a:ext cx="12282660" cy="904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9126" tIns="89539" rIns="179126" bIns="89539" anchor="t" anchorCtr="0">
            <a:noAutofit/>
          </a:bodyPr>
          <a:lstStyle/>
          <a:p>
            <a:r>
              <a:rPr lang="zh-CN" altLang="en-US" sz="470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知识点整理：</a:t>
            </a:r>
            <a:r>
              <a:rPr lang="en-US" altLang="zh-CN" sz="470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Density-Based</a:t>
            </a:r>
            <a:r>
              <a:rPr lang="zh-CN" altLang="en-US" sz="470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470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Clustering</a:t>
            </a:r>
            <a:endParaRPr lang="en-US" altLang="zh-CN" sz="4700" dirty="0">
              <a:solidFill>
                <a:srgbClr val="595959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1037346" y="1838007"/>
            <a:ext cx="7437437" cy="574675"/>
          </a:xfrm>
          <a:prstGeom prst="rect">
            <a:avLst/>
          </a:prstGeom>
        </p:spPr>
        <p:txBody>
          <a:bodyPr/>
          <a:lstStyle>
            <a:lvl1pPr algn="l" defTabSz="134366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7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000" dirty="0">
                <a:solidFill>
                  <a:srgbClr val="00B0F0"/>
                </a:solidFill>
                <a:latin typeface="+mn-lt"/>
                <a:ea typeface="宋体" pitchFamily="2" charset="-122"/>
              </a:rPr>
              <a:t>DBSCAN: The Algorithm</a:t>
            </a:r>
            <a:endParaRPr lang="en-US" altLang="zh-CN" dirty="0">
              <a:solidFill>
                <a:srgbClr val="00B0F0"/>
              </a:solidFill>
              <a:latin typeface="+mn-lt"/>
              <a:ea typeface="宋体" pitchFamily="2" charset="-122"/>
            </a:endParaRP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>
          <a:xfrm>
            <a:off x="3310255" y="2926080"/>
            <a:ext cx="8305800" cy="6807060"/>
          </a:xfrm>
          <a:prstGeom prst="rect">
            <a:avLst/>
          </a:prstGeom>
        </p:spPr>
        <p:txBody>
          <a:bodyPr/>
          <a:lstStyle>
            <a:lvl1pPr marL="335915" indent="-335915" algn="l" defTabSz="1343660" rtl="0" eaLnBrk="1" latinLnBrk="0" hangingPunct="1">
              <a:lnSpc>
                <a:spcPct val="90000"/>
              </a:lnSpc>
              <a:spcBef>
                <a:spcPts val="1470"/>
              </a:spcBef>
              <a:buFont typeface="Arial" panose="020B0604020202090204" pitchFamily="34" charset="0"/>
              <a:buChar char="•"/>
              <a:defRPr sz="41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07745" indent="-335915" algn="l" defTabSz="1343660" rtl="0" eaLnBrk="1" latinLnBrk="0" hangingPunct="1">
              <a:lnSpc>
                <a:spcPct val="90000"/>
              </a:lnSpc>
              <a:spcBef>
                <a:spcPts val="735"/>
              </a:spcBef>
              <a:buFont typeface="Arial" panose="020B0604020202090204" pitchFamily="34" charset="0"/>
              <a:buChar char="•"/>
              <a:defRPr sz="35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80210" indent="-335915" algn="l" defTabSz="1343660" rtl="0" eaLnBrk="1" latinLnBrk="0" hangingPunct="1">
              <a:lnSpc>
                <a:spcPct val="90000"/>
              </a:lnSpc>
              <a:spcBef>
                <a:spcPts val="735"/>
              </a:spcBef>
              <a:buFont typeface="Arial" panose="020B0604020202090204" pitchFamily="34" charset="0"/>
              <a:buChar char="•"/>
              <a:defRPr sz="29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52040" indent="-335915" algn="l" defTabSz="1343660" rtl="0" eaLnBrk="1" latinLnBrk="0" hangingPunct="1">
              <a:lnSpc>
                <a:spcPct val="90000"/>
              </a:lnSpc>
              <a:spcBef>
                <a:spcPts val="735"/>
              </a:spcBef>
              <a:buFont typeface="Arial" panose="020B0604020202090204" pitchFamily="34" charset="0"/>
              <a:buChar char="•"/>
              <a:defRPr sz="264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23870" indent="-335915" algn="l" defTabSz="1343660" rtl="0" eaLnBrk="1" latinLnBrk="0" hangingPunct="1">
              <a:lnSpc>
                <a:spcPct val="90000"/>
              </a:lnSpc>
              <a:spcBef>
                <a:spcPts val="735"/>
              </a:spcBef>
              <a:buFont typeface="Arial" panose="020B0604020202090204" pitchFamily="34" charset="0"/>
              <a:buChar char="•"/>
              <a:defRPr sz="264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96335" indent="-335915" algn="l" defTabSz="1343660" rtl="0" eaLnBrk="1" latinLnBrk="0" hangingPunct="1">
              <a:lnSpc>
                <a:spcPct val="90000"/>
              </a:lnSpc>
              <a:spcBef>
                <a:spcPts val="735"/>
              </a:spcBef>
              <a:buFont typeface="Arial" panose="020B0604020202090204" pitchFamily="34" charset="0"/>
              <a:buChar char="•"/>
              <a:defRPr sz="264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368165" indent="-335915" algn="l" defTabSz="1343660" rtl="0" eaLnBrk="1" latinLnBrk="0" hangingPunct="1">
              <a:lnSpc>
                <a:spcPct val="90000"/>
              </a:lnSpc>
              <a:spcBef>
                <a:spcPts val="735"/>
              </a:spcBef>
              <a:buFont typeface="Arial" panose="020B0604020202090204" pitchFamily="34" charset="0"/>
              <a:buChar char="•"/>
              <a:defRPr sz="264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039995" indent="-335915" algn="l" defTabSz="1343660" rtl="0" eaLnBrk="1" latinLnBrk="0" hangingPunct="1">
              <a:lnSpc>
                <a:spcPct val="90000"/>
              </a:lnSpc>
              <a:spcBef>
                <a:spcPts val="735"/>
              </a:spcBef>
              <a:buFont typeface="Arial" panose="020B0604020202090204" pitchFamily="34" charset="0"/>
              <a:buChar char="•"/>
              <a:defRPr sz="264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712460" indent="-335915" algn="l" defTabSz="1343660" rtl="0" eaLnBrk="1" latinLnBrk="0" hangingPunct="1">
              <a:lnSpc>
                <a:spcPct val="90000"/>
              </a:lnSpc>
              <a:spcBef>
                <a:spcPts val="735"/>
              </a:spcBef>
              <a:buFont typeface="Arial" panose="020B0604020202090204" pitchFamily="34" charset="0"/>
              <a:buChar char="•"/>
              <a:defRPr sz="264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ct val="50000"/>
              </a:spcBef>
            </a:pPr>
            <a:r>
              <a:rPr lang="en-US" altLang="zh-CN" sz="2400" dirty="0">
                <a:ea typeface="宋体" pitchFamily="2" charset="-122"/>
              </a:rPr>
              <a:t>Arbitrary select a point </a:t>
            </a:r>
            <a:r>
              <a:rPr lang="en-US" altLang="zh-CN" sz="2400" i="1" dirty="0">
                <a:ea typeface="宋体" pitchFamily="2" charset="-122"/>
              </a:rPr>
              <a:t>p</a:t>
            </a:r>
            <a:r>
              <a:rPr lang="zh-CN" altLang="en-US" sz="2400" i="1" dirty="0">
                <a:ea typeface="宋体" pitchFamily="2" charset="-122"/>
              </a:rPr>
              <a:t> </a:t>
            </a:r>
            <a:r>
              <a:rPr lang="en-US" altLang="zh-CN" sz="2400" dirty="0">
                <a:ea typeface="宋体" pitchFamily="2" charset="-122"/>
              </a:rPr>
              <a:t>(</a:t>
            </a:r>
            <a:r>
              <a:rPr lang="zh-CN" altLang="en-US" sz="2400" dirty="0">
                <a:ea typeface="宋体" pitchFamily="2" charset="-122"/>
              </a:rPr>
              <a:t>随机选择一个</a:t>
            </a:r>
            <a:r>
              <a:rPr lang="ja-JP" altLang="en-US" sz="2400">
                <a:ea typeface="宋体" pitchFamily="2" charset="-122"/>
              </a:rPr>
              <a:t>点</a:t>
            </a:r>
            <a:r>
              <a:rPr lang="en-US" altLang="ja-JP" sz="2400" dirty="0">
                <a:ea typeface="宋体" pitchFamily="2" charset="-122"/>
              </a:rPr>
              <a:t>p</a:t>
            </a:r>
            <a:r>
              <a:rPr lang="en-US" altLang="zh-CN" sz="2400" dirty="0">
                <a:ea typeface="宋体" pitchFamily="2" charset="-122"/>
              </a:rPr>
              <a:t>)</a:t>
            </a:r>
            <a:endParaRPr lang="en-US" altLang="zh-CN" sz="2400" dirty="0">
              <a:ea typeface="宋体" pitchFamily="2" charset="-122"/>
            </a:endParaRPr>
          </a:p>
          <a:p>
            <a:pPr>
              <a:lnSpc>
                <a:spcPct val="120000"/>
              </a:lnSpc>
              <a:spcBef>
                <a:spcPct val="50000"/>
              </a:spcBef>
            </a:pPr>
            <a:r>
              <a:rPr lang="en-US" altLang="zh-CN" sz="2400" dirty="0">
                <a:ea typeface="宋体" pitchFamily="2" charset="-122"/>
              </a:rPr>
              <a:t>Retrieve all points density-reachable from </a:t>
            </a:r>
            <a:r>
              <a:rPr lang="en-US" altLang="zh-CN" sz="2400" i="1" dirty="0">
                <a:ea typeface="宋体" pitchFamily="2" charset="-122"/>
              </a:rPr>
              <a:t>p</a:t>
            </a:r>
            <a:r>
              <a:rPr lang="en-US" altLang="zh-CN" sz="2400" dirty="0">
                <a:ea typeface="宋体" pitchFamily="2" charset="-122"/>
              </a:rPr>
              <a:t> </a:t>
            </a:r>
            <a:r>
              <a:rPr lang="en-US" altLang="zh-CN" sz="2400" dirty="0" err="1">
                <a:ea typeface="宋体" pitchFamily="2" charset="-122"/>
              </a:rPr>
              <a:t>w.r.t</a:t>
            </a:r>
            <a:r>
              <a:rPr lang="en-US" altLang="zh-CN" sz="2400" dirty="0">
                <a:ea typeface="宋体" pitchFamily="2" charset="-122"/>
              </a:rPr>
              <a:t>. </a:t>
            </a:r>
            <a:r>
              <a:rPr lang="en-US" altLang="zh-CN" sz="2400" i="1" dirty="0">
                <a:ea typeface="宋体" pitchFamily="2" charset="-122"/>
              </a:rPr>
              <a:t>Eps</a:t>
            </a:r>
            <a:r>
              <a:rPr lang="en-US" altLang="zh-CN" sz="2400" dirty="0">
                <a:ea typeface="宋体" pitchFamily="2" charset="-122"/>
              </a:rPr>
              <a:t> and </a:t>
            </a:r>
            <a:r>
              <a:rPr lang="en-US" altLang="zh-CN" sz="2400" i="1" dirty="0" err="1">
                <a:ea typeface="宋体" pitchFamily="2" charset="-122"/>
              </a:rPr>
              <a:t>MinPts</a:t>
            </a:r>
            <a:r>
              <a:rPr lang="zh-CN" altLang="en-US" sz="2400" i="1" dirty="0">
                <a:ea typeface="宋体" pitchFamily="2" charset="-122"/>
              </a:rPr>
              <a:t> </a:t>
            </a:r>
            <a:r>
              <a:rPr lang="en-US" altLang="zh-CN" sz="2400" dirty="0">
                <a:ea typeface="宋体" pitchFamily="2" charset="-122"/>
              </a:rPr>
              <a:t>(</a:t>
            </a:r>
            <a:r>
              <a:rPr lang="ja-JP" altLang="en-US" sz="2400">
                <a:ea typeface="宋体" pitchFamily="2" charset="-122"/>
              </a:rPr>
              <a:t>对于给定的</a:t>
            </a:r>
            <a:r>
              <a:rPr lang="en-US" altLang="ja-JP" sz="2400" dirty="0">
                <a:ea typeface="宋体" pitchFamily="2" charset="-122"/>
              </a:rPr>
              <a:t>Epsilon</a:t>
            </a:r>
            <a:r>
              <a:rPr lang="ja-JP" altLang="en-US" sz="2400">
                <a:ea typeface="宋体" pitchFamily="2" charset="-122"/>
              </a:rPr>
              <a:t>和</a:t>
            </a:r>
            <a:r>
              <a:rPr lang="en-US" altLang="ja-JP" sz="2400" dirty="0" err="1">
                <a:ea typeface="宋体" pitchFamily="2" charset="-122"/>
              </a:rPr>
              <a:t>MinPts</a:t>
            </a:r>
            <a:r>
              <a:rPr lang="ja-JP" altLang="en-US" sz="2400">
                <a:ea typeface="宋体" pitchFamily="2" charset="-122"/>
              </a:rPr>
              <a:t>的值</a:t>
            </a:r>
            <a:r>
              <a:rPr lang="zh-CN" altLang="en-US" sz="2400" dirty="0">
                <a:ea typeface="宋体" pitchFamily="2" charset="-122"/>
              </a:rPr>
              <a:t>，</a:t>
            </a:r>
            <a:r>
              <a:rPr lang="ja-JP" altLang="en-US" sz="2400">
                <a:ea typeface="宋体" pitchFamily="2" charset="-122"/>
              </a:rPr>
              <a:t>找到所有从</a:t>
            </a:r>
            <a:r>
              <a:rPr lang="en-US" altLang="ja-JP" sz="2400" dirty="0">
                <a:ea typeface="宋体" pitchFamily="2" charset="-122"/>
              </a:rPr>
              <a:t>p</a:t>
            </a:r>
            <a:r>
              <a:rPr lang="ja-JP" altLang="en-US" sz="2400">
                <a:ea typeface="宋体" pitchFamily="2" charset="-122"/>
              </a:rPr>
              <a:t>可以密度直达的点</a:t>
            </a:r>
            <a:r>
              <a:rPr lang="en-US" altLang="zh-CN" sz="2400" dirty="0">
                <a:ea typeface="宋体" pitchFamily="2" charset="-122"/>
              </a:rPr>
              <a:t>)</a:t>
            </a:r>
            <a:endParaRPr lang="en-US" altLang="zh-CN" sz="2400" dirty="0">
              <a:ea typeface="宋体" pitchFamily="2" charset="-122"/>
            </a:endParaRPr>
          </a:p>
          <a:p>
            <a:pPr>
              <a:lnSpc>
                <a:spcPct val="120000"/>
              </a:lnSpc>
              <a:spcBef>
                <a:spcPct val="50000"/>
              </a:spcBef>
            </a:pPr>
            <a:r>
              <a:rPr lang="en-US" altLang="zh-CN" sz="2400" dirty="0">
                <a:ea typeface="宋体" pitchFamily="2" charset="-122"/>
              </a:rPr>
              <a:t>If </a:t>
            </a:r>
            <a:r>
              <a:rPr lang="en-US" altLang="zh-CN" sz="2400" i="1" dirty="0">
                <a:ea typeface="宋体" pitchFamily="2" charset="-122"/>
              </a:rPr>
              <a:t>p</a:t>
            </a:r>
            <a:r>
              <a:rPr lang="en-US" altLang="zh-CN" sz="2400" dirty="0">
                <a:ea typeface="宋体" pitchFamily="2" charset="-122"/>
              </a:rPr>
              <a:t> is a core point, a cluster is formed</a:t>
            </a:r>
            <a:r>
              <a:rPr lang="zh-CN" altLang="en-US" sz="2400" dirty="0">
                <a:ea typeface="宋体" pitchFamily="2" charset="-122"/>
              </a:rPr>
              <a:t> </a:t>
            </a:r>
            <a:r>
              <a:rPr lang="en-US" altLang="zh-CN" sz="2400" dirty="0">
                <a:ea typeface="宋体" pitchFamily="2" charset="-122"/>
              </a:rPr>
              <a:t>(</a:t>
            </a:r>
            <a:r>
              <a:rPr lang="ja-JP" altLang="en-US" sz="2400">
                <a:ea typeface="宋体" pitchFamily="2" charset="-122"/>
              </a:rPr>
              <a:t>如果</a:t>
            </a:r>
            <a:r>
              <a:rPr lang="en-US" altLang="ja-JP" sz="2400" dirty="0">
                <a:ea typeface="宋体" pitchFamily="2" charset="-122"/>
              </a:rPr>
              <a:t>p</a:t>
            </a:r>
            <a:r>
              <a:rPr lang="ja-JP" altLang="en-US" sz="2400">
                <a:ea typeface="宋体" pitchFamily="2" charset="-122"/>
              </a:rPr>
              <a:t>是核心对象</a:t>
            </a:r>
            <a:r>
              <a:rPr lang="zh-CN" altLang="en-US" sz="2400" dirty="0">
                <a:ea typeface="宋体" pitchFamily="2" charset="-122"/>
              </a:rPr>
              <a:t>，</a:t>
            </a:r>
            <a:r>
              <a:rPr lang="ja-JP" altLang="en-US" sz="2400">
                <a:ea typeface="宋体" pitchFamily="2" charset="-122"/>
              </a:rPr>
              <a:t>那么就生成了一个以</a:t>
            </a:r>
            <a:r>
              <a:rPr lang="en-US" altLang="ja-JP" sz="2400" dirty="0">
                <a:ea typeface="宋体" pitchFamily="2" charset="-122"/>
              </a:rPr>
              <a:t>p</a:t>
            </a:r>
            <a:r>
              <a:rPr lang="ja-JP" altLang="en-US" sz="2400">
                <a:ea typeface="宋体" pitchFamily="2" charset="-122"/>
              </a:rPr>
              <a:t>为核心的聚类</a:t>
            </a:r>
            <a:r>
              <a:rPr lang="en-US" altLang="zh-CN" sz="2400" dirty="0">
                <a:ea typeface="宋体" pitchFamily="2" charset="-122"/>
              </a:rPr>
              <a:t>)</a:t>
            </a:r>
            <a:endParaRPr lang="en-US" altLang="zh-CN" sz="2400" dirty="0">
              <a:ea typeface="宋体" pitchFamily="2" charset="-122"/>
            </a:endParaRPr>
          </a:p>
          <a:p>
            <a:pPr>
              <a:lnSpc>
                <a:spcPct val="120000"/>
              </a:lnSpc>
              <a:spcBef>
                <a:spcPct val="50000"/>
              </a:spcBef>
            </a:pPr>
            <a:r>
              <a:rPr lang="en-US" altLang="zh-CN" sz="2400" dirty="0">
                <a:ea typeface="宋体" pitchFamily="2" charset="-122"/>
              </a:rPr>
              <a:t>If </a:t>
            </a:r>
            <a:r>
              <a:rPr lang="en-US" altLang="zh-CN" sz="2400" i="1" dirty="0">
                <a:ea typeface="宋体" pitchFamily="2" charset="-122"/>
              </a:rPr>
              <a:t>p</a:t>
            </a:r>
            <a:r>
              <a:rPr lang="en-US" altLang="zh-CN" sz="2400" dirty="0">
                <a:ea typeface="宋体" pitchFamily="2" charset="-122"/>
              </a:rPr>
              <a:t> is a border point, no points are density-reachable from </a:t>
            </a:r>
            <a:r>
              <a:rPr lang="en-US" altLang="zh-CN" sz="2400" i="1" dirty="0">
                <a:ea typeface="宋体" pitchFamily="2" charset="-122"/>
              </a:rPr>
              <a:t>p</a:t>
            </a:r>
            <a:r>
              <a:rPr lang="en-US" altLang="zh-CN" sz="2400" dirty="0">
                <a:ea typeface="宋体" pitchFamily="2" charset="-122"/>
              </a:rPr>
              <a:t> and DBSCAN visits the next point of the database</a:t>
            </a:r>
            <a:r>
              <a:rPr lang="zh-CN" altLang="en-US" sz="2400" dirty="0">
                <a:ea typeface="宋体" pitchFamily="2" charset="-122"/>
              </a:rPr>
              <a:t> </a:t>
            </a:r>
            <a:r>
              <a:rPr lang="en-US" altLang="zh-CN" sz="2400" dirty="0">
                <a:ea typeface="宋体" pitchFamily="2" charset="-122"/>
              </a:rPr>
              <a:t>(</a:t>
            </a:r>
            <a:r>
              <a:rPr lang="ja-JP" altLang="en-US" sz="2400">
                <a:ea typeface="宋体" pitchFamily="2" charset="-122"/>
              </a:rPr>
              <a:t>如果</a:t>
            </a:r>
            <a:r>
              <a:rPr lang="en-US" altLang="ja-JP" sz="2400" dirty="0">
                <a:ea typeface="宋体" pitchFamily="2" charset="-122"/>
              </a:rPr>
              <a:t>p</a:t>
            </a:r>
            <a:r>
              <a:rPr lang="ja-JP" altLang="en-US" sz="2400">
                <a:ea typeface="宋体" pitchFamily="2" charset="-122"/>
              </a:rPr>
              <a:t>是边缘点</a:t>
            </a:r>
            <a:r>
              <a:rPr lang="zh-CN" altLang="en-US" sz="2400" dirty="0">
                <a:ea typeface="宋体" pitchFamily="2" charset="-122"/>
              </a:rPr>
              <a:t>，</a:t>
            </a:r>
            <a:r>
              <a:rPr lang="ja-JP" altLang="en-US" sz="2400">
                <a:ea typeface="宋体" pitchFamily="2" charset="-122"/>
              </a:rPr>
              <a:t>没有可以从</a:t>
            </a:r>
            <a:r>
              <a:rPr lang="en-US" altLang="ja-JP" sz="2400" dirty="0">
                <a:ea typeface="宋体" pitchFamily="2" charset="-122"/>
              </a:rPr>
              <a:t>p</a:t>
            </a:r>
            <a:r>
              <a:rPr lang="ja-JP" altLang="en-US" sz="2400">
                <a:ea typeface="宋体" pitchFamily="2" charset="-122"/>
              </a:rPr>
              <a:t>密度直达的其他点了</a:t>
            </a:r>
            <a:r>
              <a:rPr lang="en-US" altLang="zh-CN" sz="2400" dirty="0">
                <a:ea typeface="宋体" pitchFamily="2" charset="-122"/>
              </a:rPr>
              <a:t>,</a:t>
            </a:r>
            <a:r>
              <a:rPr lang="zh-CN" altLang="en-US" sz="2400" dirty="0">
                <a:ea typeface="宋体" pitchFamily="2" charset="-122"/>
              </a:rPr>
              <a:t> </a:t>
            </a:r>
            <a:r>
              <a:rPr lang="ja-JP" altLang="en-US" sz="2400">
                <a:ea typeface="宋体" pitchFamily="2" charset="-122"/>
              </a:rPr>
              <a:t>算法继续对数据库的下一个点进行分析</a:t>
            </a:r>
            <a:r>
              <a:rPr lang="en-US" altLang="zh-CN" sz="2400" dirty="0">
                <a:ea typeface="宋体" pitchFamily="2" charset="-122"/>
              </a:rPr>
              <a:t>)</a:t>
            </a:r>
            <a:endParaRPr lang="en-US" altLang="zh-CN" sz="2400" dirty="0">
              <a:ea typeface="宋体" pitchFamily="2" charset="-122"/>
            </a:endParaRPr>
          </a:p>
          <a:p>
            <a:pPr>
              <a:lnSpc>
                <a:spcPct val="120000"/>
              </a:lnSpc>
              <a:spcBef>
                <a:spcPct val="50000"/>
              </a:spcBef>
            </a:pPr>
            <a:r>
              <a:rPr lang="en-US" altLang="zh-CN" sz="2400" dirty="0">
                <a:ea typeface="宋体" pitchFamily="2" charset="-122"/>
              </a:rPr>
              <a:t>Continue the process until all of the points have been processed</a:t>
            </a:r>
            <a:r>
              <a:rPr lang="zh-CN" altLang="en-US" sz="2400" dirty="0">
                <a:ea typeface="宋体" pitchFamily="2" charset="-122"/>
              </a:rPr>
              <a:t> </a:t>
            </a:r>
            <a:r>
              <a:rPr lang="en-US" altLang="zh-CN" sz="2400" dirty="0">
                <a:ea typeface="宋体" pitchFamily="2" charset="-122"/>
              </a:rPr>
              <a:t>(</a:t>
            </a:r>
            <a:r>
              <a:rPr lang="ja-JP" altLang="en-US" sz="2400">
                <a:ea typeface="宋体" pitchFamily="2" charset="-122"/>
              </a:rPr>
              <a:t>继续上述过程直到所有点都分析完毕</a:t>
            </a:r>
            <a:r>
              <a:rPr lang="en-US" altLang="zh-CN" sz="2400" dirty="0">
                <a:ea typeface="宋体" pitchFamily="2" charset="-122"/>
              </a:rPr>
              <a:t>)</a:t>
            </a:r>
            <a:endParaRPr lang="en-US" altLang="zh-CN" sz="2400" dirty="0">
              <a:ea typeface="宋体" pitchFamily="2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23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42365" y="0"/>
            <a:ext cx="17958297" cy="10100195"/>
          </a:xfrm>
          <a:prstGeom prst="rect">
            <a:avLst/>
          </a:prstGeom>
          <a:solidFill>
            <a:srgbClr val="E6E6E6"/>
          </a:solidFill>
          <a:ln>
            <a:noFill/>
          </a:ln>
        </p:spPr>
      </p:pic>
      <p:sp>
        <p:nvSpPr>
          <p:cNvPr id="110" name="Google Shape;110;p23"/>
          <p:cNvSpPr/>
          <p:nvPr/>
        </p:nvSpPr>
        <p:spPr>
          <a:xfrm>
            <a:off x="7166635" y="5601955"/>
            <a:ext cx="9814623" cy="449823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79126" tIns="89539" rIns="179126" bIns="89539" anchor="ctr" anchorCtr="0">
            <a:noAutofit/>
          </a:bodyPr>
          <a:lstStyle/>
          <a:p>
            <a:pPr algn="ctr"/>
            <a:endParaRPr sz="3525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10;p23"/>
          <p:cNvSpPr/>
          <p:nvPr/>
        </p:nvSpPr>
        <p:spPr>
          <a:xfrm>
            <a:off x="0" y="1775385"/>
            <a:ext cx="6976121" cy="832481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79126" tIns="89539" rIns="179126" bIns="89539" anchor="ctr" anchorCtr="0">
            <a:noAutofit/>
          </a:bodyPr>
          <a:lstStyle/>
          <a:p>
            <a:pPr algn="ctr"/>
            <a:endParaRPr sz="3525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23"/>
          <p:cNvSpPr txBox="1"/>
          <p:nvPr/>
        </p:nvSpPr>
        <p:spPr>
          <a:xfrm>
            <a:off x="2712721" y="2201477"/>
            <a:ext cx="12098944" cy="64762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4357" tIns="67154" rIns="134357" bIns="67154" anchor="t" anchorCtr="0">
            <a:noAutofit/>
          </a:bodyPr>
          <a:lstStyle/>
          <a:p>
            <a:pPr marL="1119505" indent="-1119505">
              <a:buFont typeface="Arial" panose="020B0604020202090204" pitchFamily="34" charset="0"/>
              <a:buChar char="•"/>
            </a:pPr>
            <a:endParaRPr lang="en-US" altLang="ja-JP" sz="3920" dirty="0">
              <a:solidFill>
                <a:srgbClr val="3F3F3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119505" indent="-1119505">
              <a:buFont typeface="Arial" panose="020B0604020202090204" pitchFamily="34" charset="0"/>
              <a:buChar char="•"/>
            </a:pPr>
            <a:endParaRPr lang="en-US" altLang="zh-CN" sz="3920" dirty="0">
              <a:solidFill>
                <a:srgbClr val="3F3F3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119505" indent="-1119505">
              <a:buFont typeface="Arial" panose="020B0604020202090204" pitchFamily="34" charset="0"/>
              <a:buChar char="•"/>
            </a:pPr>
            <a:r>
              <a:rPr lang="en-US" altLang="zh-CN" sz="3920" dirty="0">
                <a:solidFill>
                  <a:srgbClr val="3F3F3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K-</a:t>
            </a:r>
            <a:r>
              <a:rPr lang="ja-JP" altLang="en-US" sz="3920">
                <a:solidFill>
                  <a:srgbClr val="3F3F3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均值聚类</a:t>
            </a:r>
            <a:endParaRPr lang="en-US" altLang="ja-JP" sz="3920" dirty="0">
              <a:solidFill>
                <a:srgbClr val="3F3F3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119505" indent="-1119505">
              <a:buFont typeface="Arial" panose="020B0604020202090204" pitchFamily="34" charset="0"/>
              <a:buChar char="•"/>
            </a:pPr>
            <a:endParaRPr lang="en-US" altLang="zh-CN" sz="3920" dirty="0">
              <a:solidFill>
                <a:srgbClr val="3F3F3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119505" indent="-1119505">
              <a:buFont typeface="Arial" panose="020B0604020202090204" pitchFamily="34" charset="0"/>
              <a:buChar char="•"/>
            </a:pPr>
            <a:r>
              <a:rPr lang="ja-JP" altLang="en-US" sz="3920">
                <a:solidFill>
                  <a:srgbClr val="3F3F3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层次聚类法</a:t>
            </a:r>
            <a:endParaRPr lang="en-US" altLang="ja-JP" sz="3920" dirty="0">
              <a:solidFill>
                <a:srgbClr val="3F3F3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119505" indent="-1119505">
              <a:buFont typeface="Arial" panose="020B0604020202090204" pitchFamily="34" charset="0"/>
              <a:buChar char="•"/>
            </a:pPr>
            <a:endParaRPr lang="en-US" altLang="ja-JP" sz="3920" dirty="0">
              <a:solidFill>
                <a:srgbClr val="3F3F3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119505" indent="-1119505">
              <a:buFont typeface="Arial" panose="020B0604020202090204" pitchFamily="34" charset="0"/>
              <a:buChar char="•"/>
            </a:pPr>
            <a:r>
              <a:rPr lang="ja-JP" altLang="en-US" sz="3920">
                <a:solidFill>
                  <a:srgbClr val="3F3F3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密度聚类</a:t>
            </a:r>
            <a:endParaRPr lang="en-US" altLang="ja-JP" sz="3920" dirty="0">
              <a:solidFill>
                <a:srgbClr val="3F3F3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119505" indent="-1119505">
              <a:buFont typeface="Arial" panose="020B0604020202090204" pitchFamily="34" charset="0"/>
              <a:buChar char="•"/>
            </a:pPr>
            <a:endParaRPr lang="en-US" altLang="ja-JP" sz="3920" dirty="0">
              <a:solidFill>
                <a:srgbClr val="3F3F3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119505" indent="-1119505">
              <a:buFont typeface="Arial" panose="020B0604020202090204" pitchFamily="34" charset="0"/>
              <a:buChar char="•"/>
            </a:pPr>
            <a:r>
              <a:rPr lang="ja-JP" altLang="en-US" sz="3920">
                <a:solidFill>
                  <a:srgbClr val="3F3F3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高斯混合聚类</a:t>
            </a:r>
            <a:endParaRPr lang="en-US" altLang="ja-JP" sz="3920" dirty="0">
              <a:solidFill>
                <a:srgbClr val="3F3F3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317888" y="759134"/>
            <a:ext cx="4208203" cy="10572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6270">
                <a:latin typeface="Microsoft YaHei" panose="020B0503020204020204" pitchFamily="34" charset="-122"/>
                <a:ea typeface="Microsoft YaHei" panose="020B0503020204020204" pitchFamily="34" charset="-122"/>
              </a:rPr>
              <a:t>知识点整理</a:t>
            </a:r>
            <a:endParaRPr lang="en-US" sz="627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24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15893255" y="392841"/>
            <a:ext cx="1624033" cy="1575862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4"/>
          <p:cNvSpPr/>
          <p:nvPr/>
        </p:nvSpPr>
        <p:spPr>
          <a:xfrm>
            <a:off x="1037346" y="347485"/>
            <a:ext cx="2935802" cy="585997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79126" tIns="89539" rIns="179126" bIns="89539" anchor="ctr" anchorCtr="0">
            <a:noAutofit/>
          </a:bodyPr>
          <a:lstStyle/>
          <a:p>
            <a:pPr algn="ctr"/>
            <a:endParaRPr sz="3525">
              <a:solidFill>
                <a:schemeClr val="lt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Calibri"/>
              <a:sym typeface="Calibri"/>
            </a:endParaRPr>
          </a:p>
        </p:txBody>
      </p:sp>
      <p:sp>
        <p:nvSpPr>
          <p:cNvPr id="122" name="Google Shape;122;p24"/>
          <p:cNvSpPr txBox="1"/>
          <p:nvPr/>
        </p:nvSpPr>
        <p:spPr>
          <a:xfrm>
            <a:off x="518940" y="262669"/>
            <a:ext cx="12282660" cy="904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9126" tIns="89539" rIns="179126" bIns="89539" anchor="t" anchorCtr="0">
            <a:noAutofit/>
          </a:bodyPr>
          <a:lstStyle/>
          <a:p>
            <a:r>
              <a:rPr lang="zh-CN" altLang="en-US" sz="470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知识点整理：</a:t>
            </a:r>
            <a:r>
              <a:rPr lang="en-US" altLang="zh-CN" sz="470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Density-Based</a:t>
            </a:r>
            <a:r>
              <a:rPr lang="zh-CN" altLang="en-US" sz="470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470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Clustering</a:t>
            </a:r>
            <a:endParaRPr lang="en-US" altLang="zh-CN" sz="4700" dirty="0">
              <a:solidFill>
                <a:srgbClr val="595959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" name="Content Placeholder 2"/>
          <p:cNvSpPr txBox="1"/>
          <p:nvPr/>
        </p:nvSpPr>
        <p:spPr>
          <a:xfrm>
            <a:off x="6806826" y="1604634"/>
            <a:ext cx="9823824" cy="4421119"/>
          </a:xfrm>
          <a:prstGeom prst="rect">
            <a:avLst/>
          </a:prstGeom>
        </p:spPr>
        <p:txBody>
          <a:bodyPr/>
          <a:lstStyle>
            <a:lvl1pPr marL="335915" indent="-335915" algn="l" defTabSz="1343660" rtl="0" eaLnBrk="1" latinLnBrk="0" hangingPunct="1">
              <a:lnSpc>
                <a:spcPct val="90000"/>
              </a:lnSpc>
              <a:spcBef>
                <a:spcPts val="1470"/>
              </a:spcBef>
              <a:buFont typeface="Arial" panose="020B0604020202090204" pitchFamily="34" charset="0"/>
              <a:buChar char="•"/>
              <a:defRPr sz="41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07745" indent="-335915" algn="l" defTabSz="1343660" rtl="0" eaLnBrk="1" latinLnBrk="0" hangingPunct="1">
              <a:lnSpc>
                <a:spcPct val="90000"/>
              </a:lnSpc>
              <a:spcBef>
                <a:spcPts val="735"/>
              </a:spcBef>
              <a:buFont typeface="Arial" panose="020B0604020202090204" pitchFamily="34" charset="0"/>
              <a:buChar char="•"/>
              <a:defRPr sz="35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80210" indent="-335915" algn="l" defTabSz="1343660" rtl="0" eaLnBrk="1" latinLnBrk="0" hangingPunct="1">
              <a:lnSpc>
                <a:spcPct val="90000"/>
              </a:lnSpc>
              <a:spcBef>
                <a:spcPts val="735"/>
              </a:spcBef>
              <a:buFont typeface="Arial" panose="020B0604020202090204" pitchFamily="34" charset="0"/>
              <a:buChar char="•"/>
              <a:defRPr sz="29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52040" indent="-335915" algn="l" defTabSz="1343660" rtl="0" eaLnBrk="1" latinLnBrk="0" hangingPunct="1">
              <a:lnSpc>
                <a:spcPct val="90000"/>
              </a:lnSpc>
              <a:spcBef>
                <a:spcPts val="735"/>
              </a:spcBef>
              <a:buFont typeface="Arial" panose="020B0604020202090204" pitchFamily="34" charset="0"/>
              <a:buChar char="•"/>
              <a:defRPr sz="264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23870" indent="-335915" algn="l" defTabSz="1343660" rtl="0" eaLnBrk="1" latinLnBrk="0" hangingPunct="1">
              <a:lnSpc>
                <a:spcPct val="90000"/>
              </a:lnSpc>
              <a:spcBef>
                <a:spcPts val="735"/>
              </a:spcBef>
              <a:buFont typeface="Arial" panose="020B0604020202090204" pitchFamily="34" charset="0"/>
              <a:buChar char="•"/>
              <a:defRPr sz="264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96335" indent="-335915" algn="l" defTabSz="1343660" rtl="0" eaLnBrk="1" latinLnBrk="0" hangingPunct="1">
              <a:lnSpc>
                <a:spcPct val="90000"/>
              </a:lnSpc>
              <a:spcBef>
                <a:spcPts val="735"/>
              </a:spcBef>
              <a:buFont typeface="Arial" panose="020B0604020202090204" pitchFamily="34" charset="0"/>
              <a:buChar char="•"/>
              <a:defRPr sz="264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368165" indent="-335915" algn="l" defTabSz="1343660" rtl="0" eaLnBrk="1" latinLnBrk="0" hangingPunct="1">
              <a:lnSpc>
                <a:spcPct val="90000"/>
              </a:lnSpc>
              <a:spcBef>
                <a:spcPts val="735"/>
              </a:spcBef>
              <a:buFont typeface="Arial" panose="020B0604020202090204" pitchFamily="34" charset="0"/>
              <a:buChar char="•"/>
              <a:defRPr sz="264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039995" indent="-335915" algn="l" defTabSz="1343660" rtl="0" eaLnBrk="1" latinLnBrk="0" hangingPunct="1">
              <a:lnSpc>
                <a:spcPct val="90000"/>
              </a:lnSpc>
              <a:spcBef>
                <a:spcPts val="735"/>
              </a:spcBef>
              <a:buFont typeface="Arial" panose="020B0604020202090204" pitchFamily="34" charset="0"/>
              <a:buChar char="•"/>
              <a:defRPr sz="264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712460" indent="-335915" algn="l" defTabSz="1343660" rtl="0" eaLnBrk="1" latinLnBrk="0" hangingPunct="1">
              <a:lnSpc>
                <a:spcPct val="90000"/>
              </a:lnSpc>
              <a:spcBef>
                <a:spcPts val="735"/>
              </a:spcBef>
              <a:buFont typeface="Arial" panose="020B0604020202090204" pitchFamily="34" charset="0"/>
              <a:buChar char="•"/>
              <a:defRPr sz="264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ct val="50000"/>
              </a:spcBef>
            </a:pPr>
            <a:r>
              <a:rPr lang="en-US" altLang="zh-CN" sz="2800" b="1" dirty="0">
                <a:ea typeface="宋体" pitchFamily="2" charset="-122"/>
              </a:rPr>
              <a:t>Arbitrary</a:t>
            </a:r>
            <a:r>
              <a:rPr lang="en-US" altLang="zh-CN" sz="2800" dirty="0">
                <a:ea typeface="宋体" pitchFamily="2" charset="-122"/>
              </a:rPr>
              <a:t> select a point </a:t>
            </a:r>
            <a:r>
              <a:rPr lang="en-US" altLang="zh-CN" sz="2800" i="1" dirty="0">
                <a:ea typeface="宋体" pitchFamily="2" charset="-122"/>
              </a:rPr>
              <a:t>p, </a:t>
            </a:r>
            <a:r>
              <a:rPr lang="en-US" altLang="zh-CN" sz="2800" b="1" i="1" dirty="0">
                <a:ea typeface="宋体" pitchFamily="2" charset="-122"/>
              </a:rPr>
              <a:t>now we choose x1</a:t>
            </a:r>
            <a:endParaRPr lang="en-US" altLang="zh-CN" sz="2800" b="1" dirty="0">
              <a:ea typeface="宋体" pitchFamily="2" charset="-122"/>
            </a:endParaRPr>
          </a:p>
          <a:p>
            <a:pPr>
              <a:lnSpc>
                <a:spcPct val="120000"/>
              </a:lnSpc>
              <a:spcBef>
                <a:spcPct val="50000"/>
              </a:spcBef>
            </a:pPr>
            <a:r>
              <a:rPr lang="en-US" altLang="zh-CN" sz="2800" dirty="0">
                <a:ea typeface="宋体" pitchFamily="2" charset="-122"/>
              </a:rPr>
              <a:t>Retrieve all points density-reachable from x1</a:t>
            </a:r>
            <a:r>
              <a:rPr lang="en-US" altLang="zh-CN" sz="2800" i="1" dirty="0">
                <a:ea typeface="宋体" pitchFamily="2" charset="-122"/>
              </a:rPr>
              <a:t>:</a:t>
            </a:r>
            <a:r>
              <a:rPr lang="en-US" altLang="zh-CN" sz="2800" b="1" i="1" dirty="0">
                <a:ea typeface="宋体" pitchFamily="2" charset="-122"/>
              </a:rPr>
              <a:t> {x2, x3, x7}</a:t>
            </a:r>
            <a:endParaRPr lang="en-US" altLang="zh-CN" sz="2800" b="1" dirty="0">
              <a:ea typeface="宋体" pitchFamily="2" charset="-122"/>
            </a:endParaRPr>
          </a:p>
          <a:p>
            <a:pPr>
              <a:lnSpc>
                <a:spcPct val="120000"/>
              </a:lnSpc>
              <a:spcBef>
                <a:spcPct val="50000"/>
              </a:spcBef>
            </a:pPr>
            <a:r>
              <a:rPr lang="en-US" altLang="zh-CN" sz="2800" dirty="0">
                <a:ea typeface="宋体" pitchFamily="2" charset="-122"/>
              </a:rPr>
              <a:t>Here x1 is a </a:t>
            </a:r>
            <a:r>
              <a:rPr lang="en-US" altLang="zh-CN" sz="2800" b="1" dirty="0">
                <a:ea typeface="宋体" pitchFamily="2" charset="-122"/>
              </a:rPr>
              <a:t>core</a:t>
            </a:r>
            <a:r>
              <a:rPr lang="en-US" altLang="zh-CN" sz="2800" dirty="0">
                <a:ea typeface="宋体" pitchFamily="2" charset="-122"/>
              </a:rPr>
              <a:t> point, a </a:t>
            </a:r>
            <a:r>
              <a:rPr lang="en-US" altLang="zh-CN" sz="2800" b="1" dirty="0">
                <a:ea typeface="宋体" pitchFamily="2" charset="-122"/>
              </a:rPr>
              <a:t>cluster</a:t>
            </a:r>
            <a:r>
              <a:rPr lang="en-US" altLang="zh-CN" sz="2800" dirty="0">
                <a:ea typeface="宋体" pitchFamily="2" charset="-122"/>
              </a:rPr>
              <a:t> is formed.</a:t>
            </a:r>
            <a:endParaRPr lang="en-US" altLang="zh-CN" sz="2800" dirty="0">
              <a:ea typeface="宋体" pitchFamily="2" charset="-122"/>
            </a:endParaRPr>
          </a:p>
          <a:p>
            <a:pPr>
              <a:lnSpc>
                <a:spcPct val="120000"/>
              </a:lnSpc>
              <a:spcBef>
                <a:spcPct val="50000"/>
              </a:spcBef>
            </a:pPr>
            <a:r>
              <a:rPr lang="en-US" altLang="zh-CN" sz="2800" dirty="0">
                <a:ea typeface="宋体" pitchFamily="2" charset="-122"/>
              </a:rPr>
              <a:t>So we have </a:t>
            </a:r>
            <a:r>
              <a:rPr lang="en-US" altLang="zh-CN" sz="2800" b="1" dirty="0">
                <a:ea typeface="宋体" pitchFamily="2" charset="-122"/>
              </a:rPr>
              <a:t>Cluster_1: {x1, x2, x3, x7}</a:t>
            </a:r>
            <a:endParaRPr lang="en-US" altLang="zh-CN" sz="2800" b="1" dirty="0">
              <a:ea typeface="宋体" pitchFamily="2" charset="-122"/>
            </a:endParaRPr>
          </a:p>
          <a:p>
            <a:pPr>
              <a:lnSpc>
                <a:spcPct val="120000"/>
              </a:lnSpc>
              <a:spcBef>
                <a:spcPct val="50000"/>
              </a:spcBef>
            </a:pPr>
            <a:r>
              <a:rPr lang="en-US" altLang="zh-CN" sz="2800" dirty="0">
                <a:ea typeface="宋体" pitchFamily="2" charset="-122"/>
              </a:rPr>
              <a:t>Next we choose </a:t>
            </a:r>
            <a:r>
              <a:rPr lang="en-US" altLang="zh-CN" sz="2800" b="1" dirty="0">
                <a:ea typeface="宋体" pitchFamily="2" charset="-122"/>
              </a:rPr>
              <a:t>x5</a:t>
            </a:r>
            <a:r>
              <a:rPr lang="en-US" altLang="zh-CN" sz="2800" dirty="0">
                <a:ea typeface="宋体" pitchFamily="2" charset="-122"/>
              </a:rPr>
              <a:t>,</a:t>
            </a:r>
            <a:endParaRPr lang="en-US" altLang="zh-CN" sz="2800" dirty="0">
              <a:ea typeface="宋体" pitchFamily="2" charset="-122"/>
            </a:endParaRPr>
          </a:p>
          <a:p>
            <a:pPr>
              <a:lnSpc>
                <a:spcPct val="120000"/>
              </a:lnSpc>
              <a:spcBef>
                <a:spcPct val="50000"/>
              </a:spcBef>
            </a:pPr>
            <a:r>
              <a:rPr lang="en-US" altLang="zh-CN" sz="2800" dirty="0">
                <a:ea typeface="宋体" pitchFamily="2" charset="-122"/>
              </a:rPr>
              <a:t>Retrieve all points density-reachable from x5</a:t>
            </a:r>
            <a:r>
              <a:rPr lang="en-US" altLang="zh-CN" sz="2800" i="1" dirty="0">
                <a:ea typeface="宋体" pitchFamily="2" charset="-122"/>
              </a:rPr>
              <a:t>:</a:t>
            </a:r>
            <a:r>
              <a:rPr lang="en-US" altLang="zh-CN" sz="2800" b="1" i="1" dirty="0">
                <a:ea typeface="宋体" pitchFamily="2" charset="-122"/>
              </a:rPr>
              <a:t> {x8, x4, x6}</a:t>
            </a:r>
            <a:endParaRPr lang="en-US" altLang="zh-CN" sz="2800" b="1" dirty="0">
              <a:ea typeface="宋体" pitchFamily="2" charset="-122"/>
            </a:endParaRPr>
          </a:p>
          <a:p>
            <a:pPr>
              <a:lnSpc>
                <a:spcPct val="120000"/>
              </a:lnSpc>
              <a:spcBef>
                <a:spcPct val="50000"/>
              </a:spcBef>
            </a:pPr>
            <a:endParaRPr lang="en-US" altLang="zh-CN" sz="2800" b="1" dirty="0">
              <a:ea typeface="宋体" pitchFamily="2" charset="-122"/>
            </a:endParaRPr>
          </a:p>
          <a:p>
            <a:pPr marL="0" indent="0">
              <a:buFont typeface="Arial" panose="020B0604020202090204" pitchFamily="34" charset="0"/>
              <a:buNone/>
            </a:pPr>
            <a:endParaRPr lang="en-US" sz="2800" dirty="0"/>
          </a:p>
        </p:txBody>
      </p:sp>
      <p:sp>
        <p:nvSpPr>
          <p:cNvPr id="10" name="Rectangle 9"/>
          <p:cNvSpPr/>
          <p:nvPr/>
        </p:nvSpPr>
        <p:spPr>
          <a:xfrm>
            <a:off x="1827213" y="2370654"/>
            <a:ext cx="366799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/>
              <a:t>N(</a:t>
            </a:r>
            <a:r>
              <a:rPr lang="en-US" sz="3600" dirty="0">
                <a:solidFill>
                  <a:schemeClr val="accent2"/>
                </a:solidFill>
              </a:rPr>
              <a:t>x1</a:t>
            </a:r>
            <a:r>
              <a:rPr lang="en-US" sz="3600" dirty="0"/>
              <a:t>) = {x1, x2, x7}</a:t>
            </a:r>
            <a:endParaRPr lang="en-US" sz="3600" dirty="0"/>
          </a:p>
        </p:txBody>
      </p:sp>
      <p:sp>
        <p:nvSpPr>
          <p:cNvPr id="11" name="Rectangle 10"/>
          <p:cNvSpPr/>
          <p:nvPr/>
        </p:nvSpPr>
        <p:spPr>
          <a:xfrm>
            <a:off x="1827213" y="3005164"/>
            <a:ext cx="366799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/>
              <a:t>N(</a:t>
            </a:r>
            <a:r>
              <a:rPr lang="en-US" sz="3600" dirty="0">
                <a:solidFill>
                  <a:schemeClr val="accent2"/>
                </a:solidFill>
              </a:rPr>
              <a:t>x2</a:t>
            </a:r>
            <a:r>
              <a:rPr lang="en-US" sz="3600" dirty="0"/>
              <a:t>) = {x2, x1, x3}</a:t>
            </a:r>
            <a:endParaRPr lang="en-US" sz="3600" dirty="0"/>
          </a:p>
        </p:txBody>
      </p:sp>
      <p:sp>
        <p:nvSpPr>
          <p:cNvPr id="12" name="Rectangle 11"/>
          <p:cNvSpPr/>
          <p:nvPr/>
        </p:nvSpPr>
        <p:spPr>
          <a:xfrm>
            <a:off x="1827213" y="3610419"/>
            <a:ext cx="366799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/>
              <a:t>N(</a:t>
            </a:r>
            <a:r>
              <a:rPr lang="en-US" sz="3600" dirty="0">
                <a:solidFill>
                  <a:schemeClr val="accent2"/>
                </a:solidFill>
              </a:rPr>
              <a:t>x3</a:t>
            </a:r>
            <a:r>
              <a:rPr lang="en-US" sz="3600" dirty="0"/>
              <a:t>) = {x3, x2, x7}</a:t>
            </a:r>
            <a:endParaRPr lang="en-US" sz="3600" dirty="0"/>
          </a:p>
        </p:txBody>
      </p:sp>
      <p:sp>
        <p:nvSpPr>
          <p:cNvPr id="13" name="Rectangle 12"/>
          <p:cNvSpPr/>
          <p:nvPr/>
        </p:nvSpPr>
        <p:spPr>
          <a:xfrm>
            <a:off x="1827212" y="4192293"/>
            <a:ext cx="301396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/>
              <a:t>N(</a:t>
            </a:r>
            <a:r>
              <a:rPr lang="en-US" sz="3600" dirty="0">
                <a:solidFill>
                  <a:srgbClr val="92D050"/>
                </a:solidFill>
              </a:rPr>
              <a:t>x4</a:t>
            </a:r>
            <a:r>
              <a:rPr lang="en-US" sz="3600" dirty="0"/>
              <a:t>) = {x4, x8}</a:t>
            </a:r>
            <a:endParaRPr lang="en-US" sz="3600" dirty="0"/>
          </a:p>
        </p:txBody>
      </p:sp>
      <p:sp>
        <p:nvSpPr>
          <p:cNvPr id="14" name="Rectangle 13"/>
          <p:cNvSpPr/>
          <p:nvPr/>
        </p:nvSpPr>
        <p:spPr>
          <a:xfrm>
            <a:off x="1827213" y="4812490"/>
            <a:ext cx="366799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/>
              <a:t>N(</a:t>
            </a:r>
            <a:r>
              <a:rPr lang="en-US" sz="3600" dirty="0">
                <a:solidFill>
                  <a:schemeClr val="accent2"/>
                </a:solidFill>
              </a:rPr>
              <a:t>x5</a:t>
            </a:r>
            <a:r>
              <a:rPr lang="en-US" sz="3600" dirty="0"/>
              <a:t>) = {x5, x6, x8}</a:t>
            </a:r>
            <a:endParaRPr lang="en-US" sz="3600" dirty="0"/>
          </a:p>
        </p:txBody>
      </p:sp>
      <p:sp>
        <p:nvSpPr>
          <p:cNvPr id="15" name="Rectangle 14"/>
          <p:cNvSpPr/>
          <p:nvPr/>
        </p:nvSpPr>
        <p:spPr>
          <a:xfrm>
            <a:off x="1827213" y="5379422"/>
            <a:ext cx="301396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/>
              <a:t>N(</a:t>
            </a:r>
            <a:r>
              <a:rPr lang="en-US" sz="3600" dirty="0">
                <a:solidFill>
                  <a:srgbClr val="92D050"/>
                </a:solidFill>
              </a:rPr>
              <a:t>x6</a:t>
            </a:r>
            <a:r>
              <a:rPr lang="en-US" sz="3600" dirty="0"/>
              <a:t>) = {x6, x5}</a:t>
            </a:r>
            <a:endParaRPr lang="en-US" sz="3600" dirty="0"/>
          </a:p>
        </p:txBody>
      </p:sp>
      <p:sp>
        <p:nvSpPr>
          <p:cNvPr id="16" name="Rectangle 15"/>
          <p:cNvSpPr/>
          <p:nvPr/>
        </p:nvSpPr>
        <p:spPr>
          <a:xfrm>
            <a:off x="1827213" y="6025753"/>
            <a:ext cx="366799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/>
              <a:t>N(</a:t>
            </a:r>
            <a:r>
              <a:rPr lang="en-US" sz="3600" dirty="0">
                <a:solidFill>
                  <a:schemeClr val="accent2"/>
                </a:solidFill>
              </a:rPr>
              <a:t>x7</a:t>
            </a:r>
            <a:r>
              <a:rPr lang="en-US" sz="3600" dirty="0"/>
              <a:t>) = {x7, x1, x3}</a:t>
            </a:r>
            <a:endParaRPr lang="en-US" sz="3600" dirty="0"/>
          </a:p>
        </p:txBody>
      </p:sp>
      <p:sp>
        <p:nvSpPr>
          <p:cNvPr id="17" name="Rectangle 16"/>
          <p:cNvSpPr/>
          <p:nvPr/>
        </p:nvSpPr>
        <p:spPr>
          <a:xfrm>
            <a:off x="1827213" y="6705384"/>
            <a:ext cx="366799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/>
              <a:t>N(</a:t>
            </a:r>
            <a:r>
              <a:rPr lang="en-US" sz="3600" dirty="0">
                <a:solidFill>
                  <a:schemeClr val="accent2"/>
                </a:solidFill>
              </a:rPr>
              <a:t>x8</a:t>
            </a:r>
            <a:r>
              <a:rPr lang="en-US" sz="3600" dirty="0"/>
              <a:t>) = {x8, x4, x5}</a:t>
            </a:r>
            <a:endParaRPr lang="en-US" sz="3600" dirty="0"/>
          </a:p>
        </p:txBody>
      </p:sp>
      <p:sp>
        <p:nvSpPr>
          <p:cNvPr id="18" name="Rectangle 17"/>
          <p:cNvSpPr/>
          <p:nvPr/>
        </p:nvSpPr>
        <p:spPr>
          <a:xfrm>
            <a:off x="1827213" y="7385015"/>
            <a:ext cx="235994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/>
              <a:t>N(</a:t>
            </a:r>
            <a:r>
              <a:rPr lang="en-US" sz="3600" dirty="0">
                <a:solidFill>
                  <a:srgbClr val="7030A0"/>
                </a:solidFill>
              </a:rPr>
              <a:t>x9</a:t>
            </a:r>
            <a:r>
              <a:rPr lang="en-US" sz="3600" dirty="0"/>
              <a:t>) = {x9}</a:t>
            </a:r>
            <a:endParaRPr lang="en-US" sz="3600" dirty="0"/>
          </a:p>
        </p:txBody>
      </p:sp>
      <p:sp>
        <p:nvSpPr>
          <p:cNvPr id="19" name="Content Placeholder 2"/>
          <p:cNvSpPr txBox="1"/>
          <p:nvPr/>
        </p:nvSpPr>
        <p:spPr>
          <a:xfrm>
            <a:off x="6806826" y="6025753"/>
            <a:ext cx="8077200" cy="3448050"/>
          </a:xfrm>
          <a:prstGeom prst="rect">
            <a:avLst/>
          </a:prstGeom>
        </p:spPr>
        <p:txBody>
          <a:bodyPr/>
          <a:lstStyle>
            <a:lvl1pPr marL="335915" indent="-335915" algn="l" defTabSz="1343660" rtl="0" eaLnBrk="1" latinLnBrk="0" hangingPunct="1">
              <a:lnSpc>
                <a:spcPct val="90000"/>
              </a:lnSpc>
              <a:spcBef>
                <a:spcPts val="1470"/>
              </a:spcBef>
              <a:buFont typeface="Arial" panose="020B0604020202090204" pitchFamily="34" charset="0"/>
              <a:buChar char="•"/>
              <a:defRPr sz="41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07745" indent="-335915" algn="l" defTabSz="1343660" rtl="0" eaLnBrk="1" latinLnBrk="0" hangingPunct="1">
              <a:lnSpc>
                <a:spcPct val="90000"/>
              </a:lnSpc>
              <a:spcBef>
                <a:spcPts val="735"/>
              </a:spcBef>
              <a:buFont typeface="Arial" panose="020B0604020202090204" pitchFamily="34" charset="0"/>
              <a:buChar char="•"/>
              <a:defRPr sz="35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80210" indent="-335915" algn="l" defTabSz="1343660" rtl="0" eaLnBrk="1" latinLnBrk="0" hangingPunct="1">
              <a:lnSpc>
                <a:spcPct val="90000"/>
              </a:lnSpc>
              <a:spcBef>
                <a:spcPts val="735"/>
              </a:spcBef>
              <a:buFont typeface="Arial" panose="020B0604020202090204" pitchFamily="34" charset="0"/>
              <a:buChar char="•"/>
              <a:defRPr sz="29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52040" indent="-335915" algn="l" defTabSz="1343660" rtl="0" eaLnBrk="1" latinLnBrk="0" hangingPunct="1">
              <a:lnSpc>
                <a:spcPct val="90000"/>
              </a:lnSpc>
              <a:spcBef>
                <a:spcPts val="735"/>
              </a:spcBef>
              <a:buFont typeface="Arial" panose="020B0604020202090204" pitchFamily="34" charset="0"/>
              <a:buChar char="•"/>
              <a:defRPr sz="264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23870" indent="-335915" algn="l" defTabSz="1343660" rtl="0" eaLnBrk="1" latinLnBrk="0" hangingPunct="1">
              <a:lnSpc>
                <a:spcPct val="90000"/>
              </a:lnSpc>
              <a:spcBef>
                <a:spcPts val="735"/>
              </a:spcBef>
              <a:buFont typeface="Arial" panose="020B0604020202090204" pitchFamily="34" charset="0"/>
              <a:buChar char="•"/>
              <a:defRPr sz="264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96335" indent="-335915" algn="l" defTabSz="1343660" rtl="0" eaLnBrk="1" latinLnBrk="0" hangingPunct="1">
              <a:lnSpc>
                <a:spcPct val="90000"/>
              </a:lnSpc>
              <a:spcBef>
                <a:spcPts val="735"/>
              </a:spcBef>
              <a:buFont typeface="Arial" panose="020B0604020202090204" pitchFamily="34" charset="0"/>
              <a:buChar char="•"/>
              <a:defRPr sz="264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368165" indent="-335915" algn="l" defTabSz="1343660" rtl="0" eaLnBrk="1" latinLnBrk="0" hangingPunct="1">
              <a:lnSpc>
                <a:spcPct val="90000"/>
              </a:lnSpc>
              <a:spcBef>
                <a:spcPts val="735"/>
              </a:spcBef>
              <a:buFont typeface="Arial" panose="020B0604020202090204" pitchFamily="34" charset="0"/>
              <a:buChar char="•"/>
              <a:defRPr sz="264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039995" indent="-335915" algn="l" defTabSz="1343660" rtl="0" eaLnBrk="1" latinLnBrk="0" hangingPunct="1">
              <a:lnSpc>
                <a:spcPct val="90000"/>
              </a:lnSpc>
              <a:spcBef>
                <a:spcPts val="735"/>
              </a:spcBef>
              <a:buFont typeface="Arial" panose="020B0604020202090204" pitchFamily="34" charset="0"/>
              <a:buChar char="•"/>
              <a:defRPr sz="264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712460" indent="-335915" algn="l" defTabSz="1343660" rtl="0" eaLnBrk="1" latinLnBrk="0" hangingPunct="1">
              <a:lnSpc>
                <a:spcPct val="90000"/>
              </a:lnSpc>
              <a:spcBef>
                <a:spcPts val="735"/>
              </a:spcBef>
              <a:buFont typeface="Arial" panose="020B0604020202090204" pitchFamily="34" charset="0"/>
              <a:buChar char="•"/>
              <a:defRPr sz="264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ct val="50000"/>
              </a:spcBef>
            </a:pPr>
            <a:r>
              <a:rPr lang="en-US" altLang="zh-CN" sz="2800" dirty="0">
                <a:ea typeface="宋体" pitchFamily="2" charset="-122"/>
              </a:rPr>
              <a:t>Here x5 is a </a:t>
            </a:r>
            <a:r>
              <a:rPr lang="en-US" altLang="zh-CN" sz="2800" b="1" dirty="0">
                <a:ea typeface="宋体" pitchFamily="2" charset="-122"/>
              </a:rPr>
              <a:t>core</a:t>
            </a:r>
            <a:r>
              <a:rPr lang="en-US" altLang="zh-CN" sz="2800" dirty="0">
                <a:ea typeface="宋体" pitchFamily="2" charset="-122"/>
              </a:rPr>
              <a:t> point, a </a:t>
            </a:r>
            <a:r>
              <a:rPr lang="en-US" altLang="zh-CN" sz="2800" b="1" dirty="0">
                <a:ea typeface="宋体" pitchFamily="2" charset="-122"/>
              </a:rPr>
              <a:t>cluster</a:t>
            </a:r>
            <a:r>
              <a:rPr lang="en-US" altLang="zh-CN" sz="2800" dirty="0">
                <a:ea typeface="宋体" pitchFamily="2" charset="-122"/>
              </a:rPr>
              <a:t> is formed.</a:t>
            </a:r>
            <a:endParaRPr lang="en-US" altLang="zh-CN" sz="2800" dirty="0">
              <a:ea typeface="宋体" pitchFamily="2" charset="-122"/>
            </a:endParaRPr>
          </a:p>
          <a:p>
            <a:pPr>
              <a:lnSpc>
                <a:spcPct val="120000"/>
              </a:lnSpc>
              <a:spcBef>
                <a:spcPct val="50000"/>
              </a:spcBef>
            </a:pPr>
            <a:r>
              <a:rPr lang="en-US" altLang="zh-CN" sz="2800" dirty="0">
                <a:ea typeface="宋体" pitchFamily="2" charset="-122"/>
              </a:rPr>
              <a:t>So we have </a:t>
            </a:r>
            <a:r>
              <a:rPr lang="en-US" altLang="zh-CN" sz="2800" b="1" dirty="0">
                <a:ea typeface="宋体" pitchFamily="2" charset="-122"/>
              </a:rPr>
              <a:t>Cluster_2: {x5, x4, x8, x6}</a:t>
            </a:r>
            <a:endParaRPr lang="en-US" altLang="zh-CN" sz="2800" b="1" dirty="0">
              <a:ea typeface="宋体" pitchFamily="2" charset="-122"/>
            </a:endParaRPr>
          </a:p>
          <a:p>
            <a:pPr>
              <a:lnSpc>
                <a:spcPct val="120000"/>
              </a:lnSpc>
              <a:spcBef>
                <a:spcPct val="50000"/>
              </a:spcBef>
            </a:pPr>
            <a:r>
              <a:rPr lang="en-US" altLang="zh-CN" sz="2800" dirty="0">
                <a:ea typeface="宋体" pitchFamily="2" charset="-122"/>
              </a:rPr>
              <a:t>Next we choose </a:t>
            </a:r>
            <a:r>
              <a:rPr lang="en-US" altLang="zh-CN" sz="2800" b="1" dirty="0">
                <a:ea typeface="宋体" pitchFamily="2" charset="-122"/>
              </a:rPr>
              <a:t>x9</a:t>
            </a:r>
            <a:r>
              <a:rPr lang="en-US" altLang="zh-CN" sz="2800" dirty="0">
                <a:ea typeface="宋体" pitchFamily="2" charset="-122"/>
              </a:rPr>
              <a:t>, x9 is a noise point, noise points do NOT belong to any clusters.</a:t>
            </a:r>
            <a:endParaRPr lang="en-US" altLang="zh-CN" sz="2800" dirty="0">
              <a:ea typeface="宋体" pitchFamily="2" charset="-122"/>
            </a:endParaRPr>
          </a:p>
          <a:p>
            <a:pPr>
              <a:lnSpc>
                <a:spcPct val="120000"/>
              </a:lnSpc>
              <a:spcBef>
                <a:spcPct val="50000"/>
              </a:spcBef>
            </a:pPr>
            <a:r>
              <a:rPr lang="en-US" altLang="zh-CN" sz="2800" dirty="0">
                <a:ea typeface="宋体" pitchFamily="2" charset="-122"/>
              </a:rPr>
              <a:t>Thus the algorithm stops here.</a:t>
            </a:r>
            <a:endParaRPr lang="en-US" altLang="zh-CN" sz="2800" dirty="0">
              <a:ea typeface="宋体" pitchFamily="2" charset="-122"/>
            </a:endParaRPr>
          </a:p>
          <a:p>
            <a:pPr>
              <a:lnSpc>
                <a:spcPct val="120000"/>
              </a:lnSpc>
              <a:spcBef>
                <a:spcPct val="50000"/>
              </a:spcBef>
            </a:pPr>
            <a:endParaRPr lang="en-US" altLang="zh-CN" sz="2800" b="1" dirty="0">
              <a:ea typeface="宋体" pitchFamily="2" charset="-122"/>
            </a:endParaRPr>
          </a:p>
          <a:p>
            <a:pPr>
              <a:lnSpc>
                <a:spcPct val="120000"/>
              </a:lnSpc>
              <a:spcBef>
                <a:spcPct val="50000"/>
              </a:spcBef>
            </a:pPr>
            <a:endParaRPr lang="en-US" altLang="zh-CN" sz="2800" b="1" dirty="0">
              <a:ea typeface="宋体" pitchFamily="2" charset="-122"/>
            </a:endParaRPr>
          </a:p>
          <a:p>
            <a:pPr marL="0" indent="0">
              <a:buFont typeface="Arial" panose="020B0604020202090204" pitchFamily="34" charset="0"/>
              <a:buNone/>
            </a:pPr>
            <a:endParaRPr lang="en-US" sz="2800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24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15893255" y="392841"/>
            <a:ext cx="1624033" cy="1575862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4"/>
          <p:cNvSpPr/>
          <p:nvPr/>
        </p:nvSpPr>
        <p:spPr>
          <a:xfrm>
            <a:off x="1037346" y="347485"/>
            <a:ext cx="2935802" cy="585997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79126" tIns="89539" rIns="179126" bIns="89539" anchor="ctr" anchorCtr="0">
            <a:noAutofit/>
          </a:bodyPr>
          <a:lstStyle/>
          <a:p>
            <a:pPr algn="ctr"/>
            <a:endParaRPr sz="3525">
              <a:solidFill>
                <a:schemeClr val="lt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Calibri"/>
              <a:sym typeface="Calibri"/>
            </a:endParaRPr>
          </a:p>
        </p:txBody>
      </p:sp>
      <p:sp>
        <p:nvSpPr>
          <p:cNvPr id="122" name="Google Shape;122;p24"/>
          <p:cNvSpPr txBox="1"/>
          <p:nvPr/>
        </p:nvSpPr>
        <p:spPr>
          <a:xfrm>
            <a:off x="518940" y="262669"/>
            <a:ext cx="12282660" cy="904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9126" tIns="89539" rIns="179126" bIns="89539" anchor="t" anchorCtr="0">
            <a:noAutofit/>
          </a:bodyPr>
          <a:lstStyle/>
          <a:p>
            <a:r>
              <a:rPr lang="zh-CN" altLang="en-US" sz="470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知识点整理：</a:t>
            </a:r>
            <a:r>
              <a:rPr lang="en-US" altLang="zh-CN" sz="470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Density-Based</a:t>
            </a:r>
            <a:r>
              <a:rPr lang="zh-CN" altLang="en-US" sz="470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470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Clustering</a:t>
            </a:r>
            <a:endParaRPr lang="en-US" altLang="zh-CN" sz="4700" dirty="0">
              <a:solidFill>
                <a:srgbClr val="595959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1251973"/>
            <a:ext cx="13965382" cy="8217837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24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15893255" y="392841"/>
            <a:ext cx="1624033" cy="1575862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4"/>
          <p:cNvSpPr/>
          <p:nvPr/>
        </p:nvSpPr>
        <p:spPr>
          <a:xfrm>
            <a:off x="1037346" y="347485"/>
            <a:ext cx="2935802" cy="585997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79126" tIns="89539" rIns="179126" bIns="89539" anchor="ctr" anchorCtr="0">
            <a:noAutofit/>
          </a:bodyPr>
          <a:lstStyle/>
          <a:p>
            <a:pPr algn="ctr"/>
            <a:endParaRPr sz="3525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p24"/>
          <p:cNvSpPr txBox="1"/>
          <p:nvPr/>
        </p:nvSpPr>
        <p:spPr>
          <a:xfrm>
            <a:off x="518940" y="262669"/>
            <a:ext cx="12282660" cy="904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9126" tIns="89539" rIns="179126" bIns="89539" anchor="t" anchorCtr="0">
            <a:noAutofit/>
          </a:bodyPr>
          <a:lstStyle/>
          <a:p>
            <a:r>
              <a:rPr lang="zh-CN" altLang="en-US" sz="470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知识点整理：</a:t>
            </a:r>
            <a:r>
              <a:rPr lang="en-US" altLang="ja-JP" sz="470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GMM</a:t>
            </a:r>
            <a:endParaRPr lang="en-US" altLang="zh-CN" sz="4700" dirty="0">
              <a:solidFill>
                <a:srgbClr val="595959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0440" y="1551428"/>
            <a:ext cx="10364990" cy="7980556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24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15893255" y="392841"/>
            <a:ext cx="1624033" cy="1575862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4"/>
          <p:cNvSpPr/>
          <p:nvPr/>
        </p:nvSpPr>
        <p:spPr>
          <a:xfrm>
            <a:off x="1037346" y="347485"/>
            <a:ext cx="2935802" cy="585997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79126" tIns="89539" rIns="179126" bIns="89539" anchor="ctr" anchorCtr="0">
            <a:noAutofit/>
          </a:bodyPr>
          <a:lstStyle/>
          <a:p>
            <a:pPr algn="ctr"/>
            <a:endParaRPr sz="3525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p24"/>
          <p:cNvSpPr txBox="1"/>
          <p:nvPr/>
        </p:nvSpPr>
        <p:spPr>
          <a:xfrm>
            <a:off x="518940" y="262669"/>
            <a:ext cx="12282660" cy="904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9126" tIns="89539" rIns="179126" bIns="89539" anchor="t" anchorCtr="0">
            <a:noAutofit/>
          </a:bodyPr>
          <a:lstStyle/>
          <a:p>
            <a:r>
              <a:rPr lang="zh-CN" altLang="en-US" sz="470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知识点整理：</a:t>
            </a:r>
            <a:r>
              <a:rPr lang="en-US" altLang="ja-JP" sz="470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GMM</a:t>
            </a:r>
            <a:endParaRPr lang="en-US" altLang="zh-CN" sz="4700" dirty="0">
              <a:solidFill>
                <a:srgbClr val="595959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389" y="2962448"/>
            <a:ext cx="8429942" cy="465275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01600" y="2943080"/>
            <a:ext cx="4908391" cy="4607343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>
            <a:off x="9570720" y="5246751"/>
            <a:ext cx="2804160" cy="0"/>
          </a:xfrm>
          <a:prstGeom prst="straightConnector1">
            <a:avLst/>
          </a:prstGeom>
          <a:ln w="1111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24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15893255" y="392841"/>
            <a:ext cx="1624033" cy="1575862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4"/>
          <p:cNvSpPr/>
          <p:nvPr/>
        </p:nvSpPr>
        <p:spPr>
          <a:xfrm>
            <a:off x="1037346" y="347485"/>
            <a:ext cx="2935802" cy="585997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79126" tIns="89539" rIns="179126" bIns="89539" anchor="ctr" anchorCtr="0">
            <a:noAutofit/>
          </a:bodyPr>
          <a:lstStyle/>
          <a:p>
            <a:pPr algn="ctr"/>
            <a:endParaRPr sz="3525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p24"/>
          <p:cNvSpPr txBox="1"/>
          <p:nvPr/>
        </p:nvSpPr>
        <p:spPr>
          <a:xfrm>
            <a:off x="518940" y="262669"/>
            <a:ext cx="12282660" cy="904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9126" tIns="89539" rIns="179126" bIns="89539" anchor="t" anchorCtr="0">
            <a:noAutofit/>
          </a:bodyPr>
          <a:lstStyle/>
          <a:p>
            <a:r>
              <a:rPr lang="zh-CN" altLang="en-US" sz="470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知识点整理：</a:t>
            </a:r>
            <a:r>
              <a:rPr lang="en-US" altLang="ja-JP" sz="470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GMM</a:t>
            </a:r>
            <a:endParaRPr lang="en-US" altLang="zh-CN" sz="4700" dirty="0">
              <a:solidFill>
                <a:srgbClr val="595959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6920" y="1821616"/>
            <a:ext cx="13335772" cy="7459544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24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15893255" y="392841"/>
            <a:ext cx="1624033" cy="1575862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4"/>
          <p:cNvSpPr/>
          <p:nvPr/>
        </p:nvSpPr>
        <p:spPr>
          <a:xfrm>
            <a:off x="1037346" y="347485"/>
            <a:ext cx="2935802" cy="585997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79126" tIns="89539" rIns="179126" bIns="89539" anchor="ctr" anchorCtr="0">
            <a:noAutofit/>
          </a:bodyPr>
          <a:lstStyle/>
          <a:p>
            <a:pPr algn="ctr"/>
            <a:endParaRPr sz="3525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p24"/>
          <p:cNvSpPr txBox="1"/>
          <p:nvPr/>
        </p:nvSpPr>
        <p:spPr>
          <a:xfrm>
            <a:off x="518940" y="262669"/>
            <a:ext cx="12282660" cy="904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9126" tIns="89539" rIns="179126" bIns="89539" anchor="t" anchorCtr="0">
            <a:noAutofit/>
          </a:bodyPr>
          <a:lstStyle/>
          <a:p>
            <a:r>
              <a:rPr lang="zh-CN" altLang="en-US" sz="470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知识点整理：</a:t>
            </a:r>
            <a:r>
              <a:rPr lang="en-US" altLang="ja-JP" sz="470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GMM</a:t>
            </a:r>
            <a:endParaRPr lang="en-US" altLang="zh-CN" sz="4700" dirty="0">
              <a:solidFill>
                <a:srgbClr val="595959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2149" y="1501516"/>
            <a:ext cx="13420469" cy="7451983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24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15893255" y="392841"/>
            <a:ext cx="1624033" cy="1575862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4"/>
          <p:cNvSpPr/>
          <p:nvPr/>
        </p:nvSpPr>
        <p:spPr>
          <a:xfrm>
            <a:off x="1037346" y="347485"/>
            <a:ext cx="2935802" cy="585997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79126" tIns="89539" rIns="179126" bIns="89539" anchor="ctr" anchorCtr="0">
            <a:noAutofit/>
          </a:bodyPr>
          <a:lstStyle/>
          <a:p>
            <a:pPr algn="ctr"/>
            <a:endParaRPr sz="3525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p24"/>
          <p:cNvSpPr txBox="1"/>
          <p:nvPr/>
        </p:nvSpPr>
        <p:spPr>
          <a:xfrm>
            <a:off x="518940" y="262669"/>
            <a:ext cx="12282660" cy="904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9126" tIns="89539" rIns="179126" bIns="89539" anchor="t" anchorCtr="0">
            <a:noAutofit/>
          </a:bodyPr>
          <a:lstStyle/>
          <a:p>
            <a:r>
              <a:rPr lang="zh-CN" altLang="en-US" sz="470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知识点整理：</a:t>
            </a:r>
            <a:r>
              <a:rPr lang="en-US" altLang="ja-JP" sz="470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GMM</a:t>
            </a:r>
            <a:endParaRPr lang="en-US" altLang="zh-CN" sz="4700" dirty="0">
              <a:solidFill>
                <a:srgbClr val="595959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500" y="1968703"/>
            <a:ext cx="14694578" cy="703634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24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15893255" y="392841"/>
            <a:ext cx="1624033" cy="1575862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4"/>
          <p:cNvSpPr/>
          <p:nvPr/>
        </p:nvSpPr>
        <p:spPr>
          <a:xfrm>
            <a:off x="1037346" y="347485"/>
            <a:ext cx="2935802" cy="585997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79126" tIns="89539" rIns="179126" bIns="89539" anchor="ctr" anchorCtr="0">
            <a:noAutofit/>
          </a:bodyPr>
          <a:lstStyle/>
          <a:p>
            <a:pPr algn="ctr"/>
            <a:endParaRPr sz="3525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p24"/>
          <p:cNvSpPr txBox="1"/>
          <p:nvPr/>
        </p:nvSpPr>
        <p:spPr>
          <a:xfrm>
            <a:off x="518940" y="262669"/>
            <a:ext cx="12282660" cy="904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9126" tIns="89539" rIns="179126" bIns="89539" anchor="t" anchorCtr="0">
            <a:noAutofit/>
          </a:bodyPr>
          <a:lstStyle/>
          <a:p>
            <a:r>
              <a:rPr lang="zh-CN" altLang="en-US" sz="470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知识点整理：</a:t>
            </a:r>
            <a:r>
              <a:rPr lang="en-US" altLang="ja-JP" sz="470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GMM</a:t>
            </a:r>
            <a:endParaRPr lang="en-US" altLang="zh-CN" sz="4700" dirty="0">
              <a:solidFill>
                <a:srgbClr val="595959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709" y="5309937"/>
            <a:ext cx="8269407" cy="454110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9809" y="1251973"/>
            <a:ext cx="3924691" cy="395621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5224" y="2255496"/>
            <a:ext cx="9836080" cy="194916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00331" y="4419773"/>
            <a:ext cx="7649369" cy="204755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16255" y="6908695"/>
            <a:ext cx="6477000" cy="27686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24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15893255" y="392841"/>
            <a:ext cx="1624033" cy="1575862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4"/>
          <p:cNvSpPr/>
          <p:nvPr/>
        </p:nvSpPr>
        <p:spPr>
          <a:xfrm>
            <a:off x="1037346" y="347485"/>
            <a:ext cx="2935802" cy="585997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79126" tIns="89539" rIns="179126" bIns="89539" anchor="ctr" anchorCtr="0">
            <a:noAutofit/>
          </a:bodyPr>
          <a:lstStyle/>
          <a:p>
            <a:pPr algn="ctr"/>
            <a:endParaRPr sz="3525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p24"/>
          <p:cNvSpPr txBox="1"/>
          <p:nvPr/>
        </p:nvSpPr>
        <p:spPr>
          <a:xfrm>
            <a:off x="518940" y="262669"/>
            <a:ext cx="12282660" cy="904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9126" tIns="89539" rIns="179126" bIns="89539" anchor="t" anchorCtr="0">
            <a:noAutofit/>
          </a:bodyPr>
          <a:lstStyle/>
          <a:p>
            <a:r>
              <a:rPr lang="zh-CN" altLang="en-US" sz="470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知识点整理：</a:t>
            </a:r>
            <a:r>
              <a:rPr lang="en-US" altLang="ja-JP" sz="470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GMM</a:t>
            </a:r>
            <a:endParaRPr lang="en-US" altLang="zh-CN" sz="4700" dirty="0">
              <a:solidFill>
                <a:srgbClr val="595959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1420" y="1251973"/>
            <a:ext cx="9949325" cy="786230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212080" y="9448624"/>
            <a:ext cx="6738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</a:t>
            </a:r>
            <a:r>
              <a:rPr lang="en-US" altLang="zh-CN" dirty="0"/>
              <a:t>ference:</a:t>
            </a:r>
            <a:r>
              <a:rPr lang="zh-CN" altLang="en-US" dirty="0"/>
              <a:t> </a:t>
            </a:r>
            <a:r>
              <a:rPr lang="en-US" altLang="zh-CN" dirty="0">
                <a:hlinkClick r:id="rId3"/>
              </a:rPr>
              <a:t>https://blog.csdn.net/jinping_shi/article/details/59613054</a:t>
            </a:r>
            <a:r>
              <a:rPr lang="zh-CN" altLang="en-US" dirty="0"/>
              <a:t> </a:t>
            </a:r>
            <a:endParaRPr lang="en-US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23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0" y="-19566"/>
            <a:ext cx="18000663" cy="10100195"/>
          </a:xfrm>
          <a:prstGeom prst="rect">
            <a:avLst/>
          </a:prstGeom>
          <a:solidFill>
            <a:srgbClr val="E6E6E6"/>
          </a:solidFill>
          <a:ln>
            <a:noFill/>
          </a:ln>
        </p:spPr>
      </p:pic>
      <p:sp>
        <p:nvSpPr>
          <p:cNvPr id="110" name="Google Shape;110;p23"/>
          <p:cNvSpPr/>
          <p:nvPr/>
        </p:nvSpPr>
        <p:spPr>
          <a:xfrm>
            <a:off x="7121088" y="5600712"/>
            <a:ext cx="9814623" cy="447867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79126" tIns="89539" rIns="179126" bIns="89539" anchor="ctr" anchorCtr="0">
            <a:noAutofit/>
          </a:bodyPr>
          <a:lstStyle/>
          <a:p>
            <a:pPr algn="ctr"/>
            <a:endParaRPr sz="3525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4" name="Google Shape;114;p23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62280" y="159387"/>
            <a:ext cx="4984388" cy="161563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10;p23"/>
          <p:cNvSpPr/>
          <p:nvPr/>
        </p:nvSpPr>
        <p:spPr>
          <a:xfrm>
            <a:off x="1" y="1775384"/>
            <a:ext cx="6976120" cy="830461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79126" tIns="89539" rIns="179126" bIns="89539" anchor="ctr" anchorCtr="0">
            <a:noAutofit/>
          </a:bodyPr>
          <a:lstStyle/>
          <a:p>
            <a:pPr algn="ctr"/>
            <a:endParaRPr sz="3525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23"/>
          <p:cNvSpPr txBox="1"/>
          <p:nvPr/>
        </p:nvSpPr>
        <p:spPr>
          <a:xfrm>
            <a:off x="7250101" y="4479913"/>
            <a:ext cx="4225011" cy="2185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4357" tIns="67154" rIns="134357" bIns="67154" anchor="t" anchorCtr="0">
            <a:noAutofit/>
          </a:bodyPr>
          <a:lstStyle/>
          <a:p>
            <a:r>
              <a:rPr lang="en-US" altLang="zh-CN" sz="12930" dirty="0">
                <a:solidFill>
                  <a:srgbClr val="3F3F3F"/>
                </a:solidFill>
              </a:rPr>
              <a:t>Q&amp;A</a:t>
            </a:r>
            <a:endParaRPr lang="en-US" altLang="zh-CN" sz="8620" dirty="0">
              <a:solidFill>
                <a:srgbClr val="3F3F3F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24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15893255" y="392841"/>
            <a:ext cx="1624033" cy="1575862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4"/>
          <p:cNvSpPr/>
          <p:nvPr/>
        </p:nvSpPr>
        <p:spPr>
          <a:xfrm>
            <a:off x="1037346" y="347485"/>
            <a:ext cx="2935802" cy="585997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79126" tIns="89539" rIns="179126" bIns="89539" anchor="ctr" anchorCtr="0">
            <a:noAutofit/>
          </a:bodyPr>
          <a:lstStyle/>
          <a:p>
            <a:pPr algn="ctr"/>
            <a:endParaRPr sz="3525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p24"/>
          <p:cNvSpPr txBox="1"/>
          <p:nvPr/>
        </p:nvSpPr>
        <p:spPr>
          <a:xfrm>
            <a:off x="518940" y="262669"/>
            <a:ext cx="12282660" cy="904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9126" tIns="89539" rIns="179126" bIns="89539" anchor="t" anchorCtr="0">
            <a:noAutofit/>
          </a:bodyPr>
          <a:lstStyle/>
          <a:p>
            <a:r>
              <a:rPr lang="zh-CN" altLang="en-US" sz="4700" dirty="0">
                <a:solidFill>
                  <a:srgbClr val="595959"/>
                </a:solidFill>
              </a:rPr>
              <a:t>知识点整理：</a:t>
            </a:r>
            <a:r>
              <a:rPr lang="en-US" altLang="zh-CN" sz="4700" dirty="0">
                <a:solidFill>
                  <a:srgbClr val="595959"/>
                </a:solidFill>
              </a:rPr>
              <a:t>K-Means</a:t>
            </a:r>
            <a:r>
              <a:rPr lang="zh-CN" altLang="en-US" sz="4700" dirty="0">
                <a:solidFill>
                  <a:srgbClr val="595959"/>
                </a:solidFill>
              </a:rPr>
              <a:t> </a:t>
            </a:r>
            <a:r>
              <a:rPr lang="en-US" altLang="zh-CN" sz="4700" dirty="0">
                <a:solidFill>
                  <a:srgbClr val="595959"/>
                </a:solidFill>
              </a:rPr>
              <a:t>Clustering</a:t>
            </a:r>
            <a:endParaRPr lang="en-US" altLang="zh-CN" sz="4700" dirty="0">
              <a:solidFill>
                <a:srgbClr val="595959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4246" y="1637564"/>
            <a:ext cx="12538991" cy="4364138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3035300" y="6472109"/>
            <a:ext cx="9766300" cy="1444942"/>
            <a:chOff x="671340" y="5392102"/>
            <a:chExt cx="9766300" cy="1444942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1340" y="5392102"/>
              <a:ext cx="9766300" cy="1003300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1340" y="6417944"/>
              <a:ext cx="4762500" cy="419100"/>
            </a:xfrm>
            <a:prstGeom prst="rect">
              <a:avLst/>
            </a:prstGeom>
          </p:spPr>
        </p:pic>
      </p:grpSp>
      <p:sp>
        <p:nvSpPr>
          <p:cNvPr id="5" name="TextBox 4"/>
          <p:cNvSpPr txBox="1"/>
          <p:nvPr/>
        </p:nvSpPr>
        <p:spPr>
          <a:xfrm>
            <a:off x="518940" y="9363808"/>
            <a:ext cx="5597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NP</a:t>
            </a:r>
            <a:r>
              <a:rPr lang="ja-JP" altLang="en-US"/>
              <a:t>难问题</a:t>
            </a:r>
            <a:r>
              <a:rPr lang="zh-CN" altLang="en-US" dirty="0"/>
              <a:t>：</a:t>
            </a:r>
            <a:r>
              <a:rPr lang="en-US" altLang="zh-CN" dirty="0"/>
              <a:t> </a:t>
            </a:r>
            <a:r>
              <a:rPr lang="en-US" altLang="zh-CN" dirty="0">
                <a:hlinkClick r:id="rId5"/>
              </a:rPr>
              <a:t>https://www.zhihu.com/question/27039635</a:t>
            </a:r>
            <a:r>
              <a:rPr lang="zh-CN" altLang="en-US" dirty="0"/>
              <a:t> </a:t>
            </a:r>
            <a:endParaRPr lang="en-US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25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1" y="-9819"/>
            <a:ext cx="18000662" cy="10100195"/>
          </a:xfrm>
          <a:prstGeom prst="rect">
            <a:avLst/>
          </a:prstGeom>
          <a:solidFill>
            <a:srgbClr val="E6E6E6"/>
          </a:solidFill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5999060" y="4023413"/>
            <a:ext cx="5812810" cy="1539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405" dirty="0"/>
              <a:t>Thank</a:t>
            </a:r>
            <a:r>
              <a:rPr lang="zh-CN" altLang="en-US" sz="9405" dirty="0"/>
              <a:t> </a:t>
            </a:r>
            <a:r>
              <a:rPr lang="en-US" altLang="zh-CN" sz="9405" dirty="0"/>
              <a:t>you</a:t>
            </a:r>
            <a:endParaRPr lang="en-US" sz="9405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24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15893255" y="392841"/>
            <a:ext cx="1624033" cy="1575862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4"/>
          <p:cNvSpPr/>
          <p:nvPr/>
        </p:nvSpPr>
        <p:spPr>
          <a:xfrm>
            <a:off x="1037346" y="347485"/>
            <a:ext cx="2935802" cy="585997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79126" tIns="89539" rIns="179126" bIns="89539" anchor="ctr" anchorCtr="0">
            <a:noAutofit/>
          </a:bodyPr>
          <a:lstStyle/>
          <a:p>
            <a:pPr algn="ctr"/>
            <a:endParaRPr sz="3525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p24"/>
          <p:cNvSpPr txBox="1"/>
          <p:nvPr/>
        </p:nvSpPr>
        <p:spPr>
          <a:xfrm>
            <a:off x="518940" y="262669"/>
            <a:ext cx="12282660" cy="904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9126" tIns="89539" rIns="179126" bIns="89539" anchor="t" anchorCtr="0">
            <a:noAutofit/>
          </a:bodyPr>
          <a:lstStyle/>
          <a:p>
            <a:r>
              <a:rPr lang="zh-CN" altLang="en-US" sz="4700" dirty="0">
                <a:solidFill>
                  <a:srgbClr val="595959"/>
                </a:solidFill>
              </a:rPr>
              <a:t>知识点整理：</a:t>
            </a:r>
            <a:r>
              <a:rPr lang="en-US" altLang="zh-CN" sz="4700" dirty="0">
                <a:solidFill>
                  <a:srgbClr val="595959"/>
                </a:solidFill>
              </a:rPr>
              <a:t>K-Means</a:t>
            </a:r>
            <a:r>
              <a:rPr lang="zh-CN" altLang="en-US" sz="4700" dirty="0">
                <a:solidFill>
                  <a:srgbClr val="595959"/>
                </a:solidFill>
              </a:rPr>
              <a:t> </a:t>
            </a:r>
            <a:r>
              <a:rPr lang="en-US" altLang="zh-CN" sz="4700" dirty="0">
                <a:solidFill>
                  <a:srgbClr val="595959"/>
                </a:solidFill>
              </a:rPr>
              <a:t>Clustering</a:t>
            </a:r>
            <a:endParaRPr lang="en-US" altLang="zh-CN" sz="4700" dirty="0">
              <a:solidFill>
                <a:srgbClr val="595959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6081" y="1414462"/>
            <a:ext cx="9588500" cy="72517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8048" y="6900862"/>
            <a:ext cx="2705100" cy="15367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24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15893255" y="392841"/>
            <a:ext cx="1624033" cy="1575862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4"/>
          <p:cNvSpPr/>
          <p:nvPr/>
        </p:nvSpPr>
        <p:spPr>
          <a:xfrm>
            <a:off x="1037346" y="347485"/>
            <a:ext cx="2935802" cy="585997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79126" tIns="89539" rIns="179126" bIns="89539" anchor="ctr" anchorCtr="0">
            <a:noAutofit/>
          </a:bodyPr>
          <a:lstStyle/>
          <a:p>
            <a:pPr algn="ctr"/>
            <a:endParaRPr sz="3525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p24"/>
          <p:cNvSpPr txBox="1"/>
          <p:nvPr/>
        </p:nvSpPr>
        <p:spPr>
          <a:xfrm>
            <a:off x="518940" y="262669"/>
            <a:ext cx="12282660" cy="904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9126" tIns="89539" rIns="179126" bIns="89539" anchor="t" anchorCtr="0">
            <a:noAutofit/>
          </a:bodyPr>
          <a:lstStyle/>
          <a:p>
            <a:r>
              <a:rPr lang="zh-CN" altLang="en-US" sz="4700" dirty="0">
                <a:solidFill>
                  <a:srgbClr val="595959"/>
                </a:solidFill>
              </a:rPr>
              <a:t>知识点整理：</a:t>
            </a:r>
            <a:r>
              <a:rPr lang="en-US" altLang="zh-CN" sz="4700" dirty="0">
                <a:solidFill>
                  <a:srgbClr val="595959"/>
                </a:solidFill>
              </a:rPr>
              <a:t>K-Means</a:t>
            </a:r>
            <a:r>
              <a:rPr lang="zh-CN" altLang="en-US" sz="4700" dirty="0">
                <a:solidFill>
                  <a:srgbClr val="595959"/>
                </a:solidFill>
              </a:rPr>
              <a:t> </a:t>
            </a:r>
            <a:r>
              <a:rPr lang="en-US" altLang="zh-CN" sz="4700" dirty="0">
                <a:solidFill>
                  <a:srgbClr val="595959"/>
                </a:solidFill>
              </a:rPr>
              <a:t>Clustering</a:t>
            </a:r>
            <a:endParaRPr lang="en-US" altLang="zh-CN" sz="4700" dirty="0">
              <a:solidFill>
                <a:srgbClr val="595959"/>
              </a:solidFill>
            </a:endParaRPr>
          </a:p>
        </p:txBody>
      </p:sp>
      <p:sp>
        <p:nvSpPr>
          <p:cNvPr id="7" name="Content Placeholder 2"/>
          <p:cNvSpPr txBox="1"/>
          <p:nvPr/>
        </p:nvSpPr>
        <p:spPr>
          <a:xfrm>
            <a:off x="1249680" y="1657032"/>
            <a:ext cx="15102840" cy="6766560"/>
          </a:xfrm>
          <a:prstGeom prst="rect">
            <a:avLst/>
          </a:prstGeom>
        </p:spPr>
        <p:txBody>
          <a:bodyPr/>
          <a:lstStyle>
            <a:lvl1pPr marL="335915" indent="-335915" algn="l" defTabSz="1343660" rtl="0" eaLnBrk="1" latinLnBrk="0" hangingPunct="1">
              <a:lnSpc>
                <a:spcPct val="90000"/>
              </a:lnSpc>
              <a:spcBef>
                <a:spcPts val="1470"/>
              </a:spcBef>
              <a:buFont typeface="Arial" panose="020B0604020202090204" pitchFamily="34" charset="0"/>
              <a:buChar char="•"/>
              <a:defRPr sz="411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07745" indent="-335915" algn="l" defTabSz="1343660" rtl="0" eaLnBrk="1" latinLnBrk="0" hangingPunct="1">
              <a:lnSpc>
                <a:spcPct val="90000"/>
              </a:lnSpc>
              <a:spcBef>
                <a:spcPts val="735"/>
              </a:spcBef>
              <a:buFont typeface="Arial" panose="020B0604020202090204" pitchFamily="34" charset="0"/>
              <a:buChar char="•"/>
              <a:defRPr sz="353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80210" indent="-335915" algn="l" defTabSz="1343660" rtl="0" eaLnBrk="1" latinLnBrk="0" hangingPunct="1">
              <a:lnSpc>
                <a:spcPct val="90000"/>
              </a:lnSpc>
              <a:spcBef>
                <a:spcPts val="735"/>
              </a:spcBef>
              <a:buFont typeface="Arial" panose="020B0604020202090204" pitchFamily="34" charset="0"/>
              <a:buChar char="•"/>
              <a:defRPr sz="29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52040" indent="-335915" algn="l" defTabSz="1343660" rtl="0" eaLnBrk="1" latinLnBrk="0" hangingPunct="1">
              <a:lnSpc>
                <a:spcPct val="90000"/>
              </a:lnSpc>
              <a:spcBef>
                <a:spcPts val="735"/>
              </a:spcBef>
              <a:buFont typeface="Arial" panose="020B0604020202090204" pitchFamily="34" charset="0"/>
              <a:buChar char="•"/>
              <a:defRPr sz="264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23870" indent="-335915" algn="l" defTabSz="1343660" rtl="0" eaLnBrk="1" latinLnBrk="0" hangingPunct="1">
              <a:lnSpc>
                <a:spcPct val="90000"/>
              </a:lnSpc>
              <a:spcBef>
                <a:spcPts val="735"/>
              </a:spcBef>
              <a:buFont typeface="Arial" panose="020B0604020202090204" pitchFamily="34" charset="0"/>
              <a:buChar char="•"/>
              <a:defRPr sz="264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96335" indent="-335915" algn="l" defTabSz="1343660" rtl="0" eaLnBrk="1" latinLnBrk="0" hangingPunct="1">
              <a:lnSpc>
                <a:spcPct val="90000"/>
              </a:lnSpc>
              <a:spcBef>
                <a:spcPts val="735"/>
              </a:spcBef>
              <a:buFont typeface="Arial" panose="020B0604020202090204" pitchFamily="34" charset="0"/>
              <a:buChar char="•"/>
              <a:defRPr sz="264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368165" indent="-335915" algn="l" defTabSz="1343660" rtl="0" eaLnBrk="1" latinLnBrk="0" hangingPunct="1">
              <a:lnSpc>
                <a:spcPct val="90000"/>
              </a:lnSpc>
              <a:spcBef>
                <a:spcPts val="735"/>
              </a:spcBef>
              <a:buFont typeface="Arial" panose="020B0604020202090204" pitchFamily="34" charset="0"/>
              <a:buChar char="•"/>
              <a:defRPr sz="264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039995" indent="-335915" algn="l" defTabSz="1343660" rtl="0" eaLnBrk="1" latinLnBrk="0" hangingPunct="1">
              <a:lnSpc>
                <a:spcPct val="90000"/>
              </a:lnSpc>
              <a:spcBef>
                <a:spcPts val="735"/>
              </a:spcBef>
              <a:buFont typeface="Arial" panose="020B0604020202090204" pitchFamily="34" charset="0"/>
              <a:buChar char="•"/>
              <a:defRPr sz="264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712460" indent="-335915" algn="l" defTabSz="1343660" rtl="0" eaLnBrk="1" latinLnBrk="0" hangingPunct="1">
              <a:lnSpc>
                <a:spcPct val="90000"/>
              </a:lnSpc>
              <a:spcBef>
                <a:spcPts val="735"/>
              </a:spcBef>
              <a:buFont typeface="Arial" panose="020B0604020202090204" pitchFamily="34" charset="0"/>
              <a:buChar char="•"/>
              <a:defRPr sz="264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假设有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6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个点</a:t>
            </a:r>
            <a:r>
              <a:rPr 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503050405090304" pitchFamily="18" charset="0"/>
            </a:endParaRPr>
          </a:p>
          <a:p>
            <a:r>
              <a:rPr 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503050405090304" pitchFamily="18" charset="0"/>
              </a:rPr>
              <a:t>x1: (0, 0), x2:(1, 0</a:t>
            </a:r>
            <a:r>
              <a:rPr 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503050405090304" pitchFamily="18" charset="0"/>
                <a:sym typeface="Wingdings" panose="05000000000000000000" pitchFamily="2" charset="2"/>
              </a:rPr>
              <a:t>), x3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503050405090304" pitchFamily="18" charset="0"/>
                <a:sym typeface="Wingdings" panose="05000000000000000000" pitchFamily="2" charset="2"/>
              </a:rPr>
              <a:t>:</a:t>
            </a:r>
            <a:r>
              <a:rPr 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503050405090304" pitchFamily="18" charset="0"/>
                <a:sym typeface="Wingdings" panose="05000000000000000000" pitchFamily="2" charset="2"/>
              </a:rPr>
              <a:t>(1, 1), x4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503050405090304" pitchFamily="18" charset="0"/>
                <a:sym typeface="Wingdings" panose="05000000000000000000" pitchFamily="2" charset="2"/>
              </a:rPr>
              <a:t>:</a:t>
            </a:r>
            <a:r>
              <a:rPr 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503050405090304" pitchFamily="18" charset="0"/>
                <a:sym typeface="Wingdings" panose="05000000000000000000" pitchFamily="2" charset="2"/>
              </a:rPr>
              <a:t>(2, 1), x5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503050405090304" pitchFamily="18" charset="0"/>
                <a:sym typeface="Wingdings" panose="05000000000000000000" pitchFamily="2" charset="2"/>
              </a:rPr>
              <a:t>:</a:t>
            </a:r>
            <a:r>
              <a:rPr 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503050405090304" pitchFamily="18" charset="0"/>
                <a:sym typeface="Wingdings" panose="05000000000000000000" pitchFamily="2" charset="2"/>
              </a:rPr>
              <a:t>(3, 1), x6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503050405090304" pitchFamily="18" charset="0"/>
                <a:sym typeface="Wingdings" panose="05000000000000000000" pitchFamily="2" charset="2"/>
              </a:rPr>
              <a:t>:</a:t>
            </a:r>
            <a:r>
              <a:rPr 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503050405090304" pitchFamily="18" charset="0"/>
                <a:sym typeface="Wingdings" panose="05000000000000000000" pitchFamily="2" charset="2"/>
              </a:rPr>
              <a:t>(3, 0)</a:t>
            </a: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503050405090304" pitchFamily="18" charset="0"/>
              <a:sym typeface="Wingdings" panose="05000000000000000000" pitchFamily="2" charset="2"/>
            </a:endParaRPr>
          </a:p>
          <a:p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503050405090304" pitchFamily="18" charset="0"/>
              <a:sym typeface="Wingdings" panose="05000000000000000000" pitchFamily="2" charset="2"/>
            </a:endParaRPr>
          </a:p>
          <a:p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503050405090304" pitchFamily="18" charset="0"/>
                <a:sym typeface="Wingdings" panose="05000000000000000000" pitchFamily="2" charset="2"/>
              </a:rPr>
              <a:t>设</a:t>
            </a:r>
            <a:r>
              <a:rPr 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503050405090304" pitchFamily="18" charset="0"/>
                <a:sym typeface="Wingdings" panose="05000000000000000000" pitchFamily="2" charset="2"/>
              </a:rPr>
              <a:t> k=2, 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503050405090304" pitchFamily="18" charset="0"/>
                <a:sym typeface="Wingdings" panose="05000000000000000000" pitchFamily="2" charset="2"/>
              </a:rPr>
              <a:t>初始均值为</a:t>
            </a:r>
            <a:r>
              <a:rPr 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503050405090304" pitchFamily="18" charset="0"/>
                <a:sym typeface="Wingdings" panose="05000000000000000000" pitchFamily="2" charset="2"/>
              </a:rPr>
              <a:t> μ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503050405090304" pitchFamily="18" charset="0"/>
                <a:sym typeface="Wingdings" panose="05000000000000000000" pitchFamily="2" charset="2"/>
              </a:rPr>
              <a:t>1</a:t>
            </a:r>
            <a:r>
              <a:rPr 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503050405090304" pitchFamily="18" charset="0"/>
                <a:sym typeface="Wingdings" panose="05000000000000000000" pitchFamily="2" charset="2"/>
              </a:rPr>
              <a:t>(0, 0) 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503050405090304" pitchFamily="18" charset="0"/>
                <a:sym typeface="Wingdings" panose="05000000000000000000" pitchFamily="2" charset="2"/>
              </a:rPr>
              <a:t>和</a:t>
            </a:r>
            <a:r>
              <a:rPr 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503050405090304" pitchFamily="18" charset="0"/>
                <a:sym typeface="Wingdings" panose="05000000000000000000" pitchFamily="2" charset="2"/>
              </a:rPr>
              <a:t> μ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503050405090304" pitchFamily="18" charset="0"/>
                <a:sym typeface="Wingdings" panose="05000000000000000000" pitchFamily="2" charset="2"/>
              </a:rPr>
              <a:t>2</a:t>
            </a:r>
            <a:r>
              <a:rPr 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503050405090304" pitchFamily="18" charset="0"/>
                <a:sym typeface="Wingdings" panose="05000000000000000000" pitchFamily="2" charset="2"/>
              </a:rPr>
              <a:t>(2, 1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503050405090304" pitchFamily="18" charset="0"/>
                <a:sym typeface="Wingdings" panose="05000000000000000000" pitchFamily="2" charset="2"/>
              </a:rPr>
              <a:t>)</a:t>
            </a: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503050405090304" pitchFamily="18" charset="0"/>
              <a:sym typeface="Wingdings" panose="05000000000000000000" pitchFamily="2" charset="2"/>
            </a:endParaRPr>
          </a:p>
          <a:p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503050405090304" pitchFamily="18" charset="0"/>
              <a:sym typeface="Wingdings" panose="05000000000000000000" pitchFamily="2" charset="2"/>
            </a:endParaRPr>
          </a:p>
          <a:p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503050405090304" pitchFamily="18" charset="0"/>
                <a:sym typeface="Wingdings" panose="05000000000000000000" pitchFamily="2" charset="2"/>
              </a:rPr>
              <a:t>用</a:t>
            </a:r>
            <a:r>
              <a:rPr lang="en-US" altLang="ja-JP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503050405090304" pitchFamily="18" charset="0"/>
                <a:sym typeface="Wingdings" panose="05000000000000000000" pitchFamily="2" charset="2"/>
              </a:rPr>
              <a:t>K-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503050405090304" pitchFamily="18" charset="0"/>
                <a:sym typeface="Wingdings" panose="05000000000000000000" pitchFamily="2" charset="2"/>
              </a:rPr>
              <a:t>Means</a:t>
            </a:r>
            <a:r>
              <a:rPr lang="ja-JP" altLang="en-US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503050405090304" pitchFamily="18" charset="0"/>
                <a:sym typeface="Wingdings" panose="05000000000000000000" pitchFamily="2" charset="2"/>
              </a:rPr>
              <a:t>来聚类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503050405090304" pitchFamily="18" charset="0"/>
              <a:sym typeface="Wingdings" panose="05000000000000000000" pitchFamily="2" charset="2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249680" y="7469485"/>
            <a:ext cx="8997950" cy="1077218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indent="-457200">
              <a:buFont typeface="Arial" panose="020B0604020202090204" pitchFamily="34" charset="0"/>
              <a:buChar char="•"/>
            </a:pPr>
            <a:r>
              <a:rPr lang="en-US" altLang="zh-CN" sz="32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Cluster</a:t>
            </a:r>
            <a:r>
              <a:rPr lang="zh-CN" altLang="en-US" sz="32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lang="en-US" altLang="zh-CN" sz="32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1:</a:t>
            </a:r>
            <a:r>
              <a:rPr lang="zh-CN" altLang="en-US" sz="32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lang="en-US" altLang="zh-CN" sz="32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{x1:(0,0)</a:t>
            </a:r>
            <a:r>
              <a:rPr lang="zh-CN" altLang="en-US" sz="32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lang="en-US" altLang="zh-CN" sz="32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}</a:t>
            </a:r>
            <a:endParaRPr lang="en-US" altLang="zh-CN" sz="32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pPr marL="457200" indent="-457200">
              <a:buFont typeface="Arial" panose="020B0604020202090204" pitchFamily="34" charset="0"/>
              <a:buChar char="•"/>
            </a:pPr>
            <a:r>
              <a:rPr lang="en-US" altLang="zh-CN" sz="32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Cluster</a:t>
            </a:r>
            <a:r>
              <a:rPr lang="zh-CN" altLang="en-US" sz="32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lang="en-US" altLang="zh-CN" sz="32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2:</a:t>
            </a:r>
            <a:r>
              <a:rPr lang="zh-CN" altLang="en-US" sz="32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lang="en-US" altLang="zh-CN" sz="32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{x4:(2,1)}</a:t>
            </a:r>
            <a:endParaRPr lang="en-US" sz="32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24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15893255" y="392841"/>
            <a:ext cx="1624033" cy="1575862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4"/>
          <p:cNvSpPr/>
          <p:nvPr/>
        </p:nvSpPr>
        <p:spPr>
          <a:xfrm>
            <a:off x="1037346" y="347485"/>
            <a:ext cx="2935802" cy="585997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79126" tIns="89539" rIns="179126" bIns="89539" anchor="ctr" anchorCtr="0">
            <a:noAutofit/>
          </a:bodyPr>
          <a:lstStyle/>
          <a:p>
            <a:pPr algn="ctr"/>
            <a:endParaRPr sz="3525">
              <a:solidFill>
                <a:schemeClr val="lt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Calibri"/>
              <a:sym typeface="Calibri"/>
            </a:endParaRPr>
          </a:p>
        </p:txBody>
      </p:sp>
      <p:sp>
        <p:nvSpPr>
          <p:cNvPr id="122" name="Google Shape;122;p24"/>
          <p:cNvSpPr txBox="1"/>
          <p:nvPr/>
        </p:nvSpPr>
        <p:spPr>
          <a:xfrm>
            <a:off x="518940" y="262669"/>
            <a:ext cx="12282660" cy="904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9126" tIns="89539" rIns="179126" bIns="89539" anchor="t" anchorCtr="0">
            <a:noAutofit/>
          </a:bodyPr>
          <a:lstStyle/>
          <a:p>
            <a:r>
              <a:rPr lang="zh-CN" altLang="en-US" sz="470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知识点整理：</a:t>
            </a:r>
            <a:r>
              <a:rPr lang="en-US" altLang="zh-CN" sz="470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K-Means</a:t>
            </a:r>
            <a:r>
              <a:rPr lang="zh-CN" altLang="en-US" sz="470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470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Clustering</a:t>
            </a:r>
            <a:endParaRPr lang="en-US" altLang="zh-CN" sz="4700" dirty="0">
              <a:solidFill>
                <a:srgbClr val="595959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" name="Content Placeholder 2"/>
          <p:cNvSpPr txBox="1"/>
          <p:nvPr/>
        </p:nvSpPr>
        <p:spPr>
          <a:xfrm>
            <a:off x="1249469" y="7422999"/>
            <a:ext cx="7310014" cy="1077218"/>
          </a:xfrm>
          <a:prstGeom prst="rect">
            <a:avLst/>
          </a:prstGeom>
        </p:spPr>
        <p:txBody>
          <a:bodyPr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503050405090304" pitchFamily="18" charset="0"/>
              </a:rPr>
              <a:t>Cluster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503050405090304" pitchFamily="18" charset="0"/>
              </a:rPr>
              <a:t>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503050405090304" pitchFamily="18" charset="0"/>
              </a:rPr>
              <a:t>1: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503050405090304" pitchFamily="18" charset="0"/>
              </a:rPr>
              <a:t>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503050405090304" pitchFamily="18" charset="0"/>
              </a:rPr>
              <a:t>{x1:(0,0)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503050405090304" pitchFamily="18" charset="0"/>
              </a:rPr>
              <a:t>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503050405090304" pitchFamily="18" charset="0"/>
              </a:rPr>
              <a:t>,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503050405090304" pitchFamily="18" charset="0"/>
              </a:rPr>
              <a:t>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503050405090304" pitchFamily="18" charset="0"/>
              </a:rPr>
              <a:t>x2:(1,0)}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503050405090304" pitchFamily="18" charset="0"/>
            </a:endParaRPr>
          </a:p>
          <a:p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503050405090304" pitchFamily="18" charset="0"/>
              </a:rPr>
              <a:t>Cluster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503050405090304" pitchFamily="18" charset="0"/>
              </a:rPr>
              <a:t>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503050405090304" pitchFamily="18" charset="0"/>
              </a:rPr>
              <a:t>2: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503050405090304" pitchFamily="18" charset="0"/>
              </a:rPr>
              <a:t>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503050405090304" pitchFamily="18" charset="0"/>
              </a:rPr>
              <a:t>{x4:(2,1)}</a:t>
            </a: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50305040509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58229" y="2551352"/>
            <a:ext cx="281491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503050405090304" pitchFamily="18" charset="0"/>
              </a:rPr>
              <a:t>x</a:t>
            </a:r>
            <a:r>
              <a:rPr lang="en-US" sz="32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503050405090304" pitchFamily="18" charset="0"/>
              </a:rPr>
              <a:t>2</a:t>
            </a:r>
            <a:r>
              <a:rPr lang="en-US" altLang="zh-CN" sz="32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503050405090304" pitchFamily="18" charset="0"/>
              </a:rPr>
              <a:t>:</a:t>
            </a:r>
            <a:r>
              <a:rPr lang="en-US" sz="32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503050405090304" pitchFamily="18" charset="0"/>
              </a:rPr>
              <a:t> (1, 0) </a:t>
            </a:r>
            <a:endParaRPr lang="en-US" sz="3200" b="1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503050405090304" pitchFamily="18" charset="0"/>
            </a:endParaRPr>
          </a:p>
          <a:p>
            <a:endParaRPr lang="en-US" sz="3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249469" y="6329363"/>
            <a:ext cx="731001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503050405090304" pitchFamily="18" charset="0"/>
              </a:rPr>
              <a:t>Distance1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503050405090304" pitchFamily="18" charset="0"/>
              </a:rPr>
              <a:t> </a:t>
            </a:r>
            <a:r>
              <a:rPr lang="en-US" sz="28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503050405090304" pitchFamily="18" charset="0"/>
              </a:rPr>
              <a:t>&lt;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503050405090304" pitchFamily="18" charset="0"/>
              </a:rPr>
              <a:t> </a:t>
            </a:r>
            <a:r>
              <a:rPr lang="en-US" sz="28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503050405090304" pitchFamily="18" charset="0"/>
              </a:rPr>
              <a:t>Distance2, </a:t>
            </a:r>
            <a:r>
              <a:rPr lang="ja-JP" altLang="en-US" sz="280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503050405090304" pitchFamily="18" charset="0"/>
              </a:rPr>
              <a:t>所以</a:t>
            </a:r>
            <a:r>
              <a:rPr lang="en-US" sz="28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503050405090304" pitchFamily="18" charset="0"/>
              </a:rPr>
              <a:t>x2 </a:t>
            </a:r>
            <a:r>
              <a:rPr lang="ja-JP" altLang="en-US" sz="280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503050405090304" pitchFamily="18" charset="0"/>
              </a:rPr>
              <a:t>距离</a:t>
            </a:r>
            <a:r>
              <a:rPr lang="en-US" altLang="ja-JP" sz="28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503050405090304" pitchFamily="18" charset="0"/>
              </a:rPr>
              <a:t>μ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503050405090304" pitchFamily="18" charset="0"/>
              </a:rPr>
              <a:t>1</a:t>
            </a:r>
            <a:r>
              <a:rPr lang="ja-JP" altLang="en-US" sz="280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503050405090304" pitchFamily="18" charset="0"/>
              </a:rPr>
              <a:t>更近</a:t>
            </a:r>
            <a:endParaRPr lang="en-US" sz="28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50305040509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>
                <a:extLst>
                  <a:ext uri="{FF2B5EF4-FFF2-40B4-BE49-F238E27FC236}">
                    <a14:artisticCrisscrossEtching id="{1BFA1C83-7709-AC43-A78B-EF6C0CAFD9D4}"/>
                  </a:ext>
                </a:extLst>
              </p:cNvPr>
              <p:cNvSpPr/>
              <p:nvPr/>
            </p:nvSpPr>
            <p:spPr>
              <a:xfrm>
                <a:off x="1249469" y="3664143"/>
                <a:ext cx="7310013" cy="209480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ja-JP" altLang="en-US" sz="2400" b="1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itchFamily="18" charset="0"/>
                  </a:rPr>
                  <a:t>到</a:t>
                </a:r>
                <a:r>
                  <a:rPr lang="en-US" altLang="ja-JP" sz="2400" b="1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itchFamily="18" charset="0"/>
                  </a:rPr>
                  <a:t>μ</a:t>
                </a:r>
                <a:r>
                  <a:rPr lang="en-US" altLang="zh-CN" sz="2400" b="1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itchFamily="18" charset="0"/>
                  </a:rPr>
                  <a:t>1</a:t>
                </a:r>
                <a:r>
                  <a:rPr lang="ja-JP" altLang="en-US" sz="2400" b="1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itchFamily="18" charset="0"/>
                  </a:rPr>
                  <a:t>的距离</a:t>
                </a:r>
                <a:r>
                  <a:rPr lang="en-US" altLang="zh-CN" sz="2400" b="1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itchFamily="18" charset="0"/>
                  </a:rPr>
                  <a:t>(Distance1)</a:t>
                </a:r>
                <a:r>
                  <a:rPr lang="en-US" sz="240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itchFamily="18" charset="0"/>
                  </a:rPr>
                  <a:t>: </a:t>
                </a:r>
              </a:p>
              <a:p>
                <a:r>
                  <a:rPr lang="en-US" sz="240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itchFamily="18" charset="0"/>
                  </a:rPr>
                  <a:t>    x2_and_mean_one = </a:t>
                </a:r>
                <a14:m>
                  <m:oMath xmlns:m="http://schemas.openxmlformats.org/officeDocument/2006/math">
                    <m:rad>
                      <m:radPr>
                        <m:ctrlPr>
                          <a:rPr lang="en-US" sz="2400" i="1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radPr>
                      <m:deg>
                        <m:r>
                          <a:rPr lang="en-US" sz="2400" i="1">
                            <a:latin typeface="Cambria Math"/>
                            <a:cs typeface="Times New Roman" pitchFamily="18" charset="0"/>
                          </a:rPr>
                          <m:t>2</m:t>
                        </m:r>
                      </m:deg>
                      <m:e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/>
                                <a:cs typeface="Times New Roman" pitchFamily="18" charset="0"/>
                              </a:rPr>
                              <m:t>(1−0)</m:t>
                            </m:r>
                          </m:e>
                          <m:sup>
                            <m:r>
                              <a:rPr lang="en-US" sz="2400" i="1">
                                <a:latin typeface="Cambria Math"/>
                                <a:cs typeface="Times New Roman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400" i="1">
                            <a:latin typeface="Cambria Math"/>
                            <a:cs typeface="Times New Roman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/>
                                <a:cs typeface="Times New Roman" pitchFamily="18" charset="0"/>
                              </a:rPr>
                              <m:t>(0−0)</m:t>
                            </m:r>
                          </m:e>
                          <m:sup>
                            <m:r>
                              <a:rPr lang="en-US" sz="2400" i="1">
                                <a:latin typeface="Cambria Math"/>
                                <a:cs typeface="Times New Roman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r>
                  <a:rPr lang="en-US" sz="240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itchFamily="18" charset="0"/>
                  </a:rPr>
                  <a:t> = 1</a:t>
                </a:r>
              </a:p>
              <a:p>
                <a:endParaRPr lang="en-US" sz="2400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itchFamily="18" charset="0"/>
                </a:endParaRPr>
              </a:p>
              <a:p>
                <a:r>
                  <a:rPr lang="ja-JP" altLang="en-US" sz="2400" b="1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itchFamily="18" charset="0"/>
                  </a:rPr>
                  <a:t>到</a:t>
                </a:r>
                <a:r>
                  <a:rPr lang="en-US" altLang="ja-JP" sz="2400" b="1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itchFamily="18" charset="0"/>
                  </a:rPr>
                  <a:t>μ</a:t>
                </a:r>
                <a:r>
                  <a:rPr lang="en-US" sz="2400" b="1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itchFamily="18" charset="0"/>
                  </a:rPr>
                  <a:t>2</a:t>
                </a:r>
                <a:r>
                  <a:rPr lang="ja-JP" altLang="en-US" sz="2400" b="1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itchFamily="18" charset="0"/>
                  </a:rPr>
                  <a:t>的距离</a:t>
                </a:r>
                <a:r>
                  <a:rPr lang="en-US" altLang="zh-CN" sz="2400" b="1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itchFamily="18" charset="0"/>
                  </a:rPr>
                  <a:t>(Distance2)</a:t>
                </a:r>
                <a:r>
                  <a:rPr lang="en-US" sz="240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itchFamily="18" charset="0"/>
                  </a:rPr>
                  <a:t>: </a:t>
                </a:r>
              </a:p>
              <a:p>
                <a:r>
                  <a:rPr lang="en-US" sz="240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itchFamily="18" charset="0"/>
                  </a:rPr>
                  <a:t>    x2_and_mean_two = </a:t>
                </a:r>
                <a14:m>
                  <m:oMath xmlns:m="http://schemas.openxmlformats.org/officeDocument/2006/math">
                    <m:rad>
                      <m:radPr>
                        <m:ctrlPr>
                          <a:rPr lang="en-US" sz="2400" i="1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radPr>
                      <m:deg>
                        <m:r>
                          <a:rPr lang="en-US" sz="2400" i="1">
                            <a:latin typeface="Cambria Math"/>
                            <a:cs typeface="Times New Roman" pitchFamily="18" charset="0"/>
                          </a:rPr>
                          <m:t>2</m:t>
                        </m:r>
                      </m:deg>
                      <m:e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/>
                                <a:cs typeface="Times New Roman" pitchFamily="18" charset="0"/>
                              </a:rPr>
                              <m:t>(1−2)</m:t>
                            </m:r>
                          </m:e>
                          <m:sup>
                            <m:r>
                              <a:rPr lang="en-US" sz="2400" i="1">
                                <a:latin typeface="Cambria Math"/>
                                <a:cs typeface="Times New Roman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400" i="1">
                            <a:latin typeface="Cambria Math"/>
                            <a:cs typeface="Times New Roman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/>
                                <a:cs typeface="Times New Roman" pitchFamily="18" charset="0"/>
                              </a:rPr>
                              <m:t>(0−1)</m:t>
                            </m:r>
                          </m:e>
                          <m:sup>
                            <m:r>
                              <a:rPr lang="en-US" sz="2400" i="1">
                                <a:latin typeface="Cambria Math"/>
                                <a:cs typeface="Times New Roman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r>
                  <a:rPr lang="en-US" sz="240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itchFamily="18" charset="0"/>
                  </a:rPr>
                  <a:t> = </a:t>
                </a:r>
                <a14:m>
                  <m:oMath xmlns:m="http://schemas.openxmlformats.org/officeDocument/2006/math">
                    <m:rad>
                      <m:radPr>
                        <m:ctrlPr>
                          <a:rPr lang="en-US" sz="2400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radPr>
                      <m:deg>
                        <m:r>
                          <a:rPr lang="en-US" sz="2400" i="1" dirty="0">
                            <a:latin typeface="Cambria Math"/>
                            <a:cs typeface="Times New Roman" pitchFamily="18" charset="0"/>
                          </a:rPr>
                          <m:t>2</m:t>
                        </m:r>
                      </m:deg>
                      <m:e>
                        <m:r>
                          <a:rPr lang="en-US" sz="2400" i="1" dirty="0">
                            <a:latin typeface="Cambria Math"/>
                            <a:cs typeface="Times New Roman" pitchFamily="18" charset="0"/>
                          </a:rPr>
                          <m:t>2</m:t>
                        </m:r>
                      </m:e>
                    </m:rad>
                  </m:oMath>
                </a14:m>
                <a:endParaRPr lang="en-US" sz="2400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itchFamily="18" charset="0"/>
                </a:endParaRPr>
              </a:p>
            </p:txBody>
          </p:sp>
        </mc:Choice>
        <mc:Fallback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9469" y="3664143"/>
                <a:ext cx="7310013" cy="2094804"/>
              </a:xfrm>
              <a:prstGeom prst="rect">
                <a:avLst/>
              </a:prstGeom>
              <a:blipFill rotWithShape="1">
                <a:blip r:embed="rId2"/>
                <a:stretch>
                  <a:fillRect l="-1213" t="-2424" b="-48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sp>
        <p:nvSpPr>
          <p:cNvPr id="15" name="Content Placeholder 2"/>
          <p:cNvSpPr txBox="1"/>
          <p:nvPr/>
        </p:nvSpPr>
        <p:spPr>
          <a:xfrm>
            <a:off x="9091571" y="7387426"/>
            <a:ext cx="7310014" cy="1077218"/>
          </a:xfrm>
          <a:prstGeom prst="rect">
            <a:avLst/>
          </a:prstGeom>
        </p:spPr>
        <p:txBody>
          <a:bodyPr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503050405090304" pitchFamily="18" charset="0"/>
              </a:rPr>
              <a:t>Cluster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503050405090304" pitchFamily="18" charset="0"/>
              </a:rPr>
              <a:t>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503050405090304" pitchFamily="18" charset="0"/>
              </a:rPr>
              <a:t>1: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503050405090304" pitchFamily="18" charset="0"/>
              </a:rPr>
              <a:t>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503050405090304" pitchFamily="18" charset="0"/>
              </a:rPr>
              <a:t>{x1:(0,0)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503050405090304" pitchFamily="18" charset="0"/>
              </a:rPr>
              <a:t>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503050405090304" pitchFamily="18" charset="0"/>
              </a:rPr>
              <a:t>,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503050405090304" pitchFamily="18" charset="0"/>
              </a:rPr>
              <a:t>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503050405090304" pitchFamily="18" charset="0"/>
              </a:rPr>
              <a:t>x2:(1,0)}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503050405090304" pitchFamily="18" charset="0"/>
            </a:endParaRPr>
          </a:p>
          <a:p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503050405090304" pitchFamily="18" charset="0"/>
              </a:rPr>
              <a:t>Cluster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503050405090304" pitchFamily="18" charset="0"/>
              </a:rPr>
              <a:t>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503050405090304" pitchFamily="18" charset="0"/>
              </a:rPr>
              <a:t>2: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503050405090304" pitchFamily="18" charset="0"/>
              </a:rPr>
              <a:t>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503050405090304" pitchFamily="18" charset="0"/>
              </a:rPr>
              <a:t>{x4:(2,1)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503050405090304" pitchFamily="18" charset="0"/>
              </a:rPr>
              <a:t>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503050405090304" pitchFamily="18" charset="0"/>
              </a:rPr>
              <a:t>,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503050405090304" pitchFamily="18" charset="0"/>
              </a:rPr>
              <a:t>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503050405090304" pitchFamily="18" charset="0"/>
              </a:rPr>
              <a:t>x3:(1,1)}</a:t>
            </a: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503050405090304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000331" y="2515779"/>
            <a:ext cx="281491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503050405090304" pitchFamily="18" charset="0"/>
              </a:rPr>
              <a:t>x3:</a:t>
            </a:r>
            <a:r>
              <a:rPr lang="en-US" sz="32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503050405090304" pitchFamily="18" charset="0"/>
              </a:rPr>
              <a:t> (1, </a:t>
            </a:r>
            <a:r>
              <a:rPr lang="en-US" altLang="zh-CN" sz="32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503050405090304" pitchFamily="18" charset="0"/>
              </a:rPr>
              <a:t>1</a:t>
            </a:r>
            <a:r>
              <a:rPr lang="en-US" sz="32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503050405090304" pitchFamily="18" charset="0"/>
              </a:rPr>
              <a:t>) </a:t>
            </a:r>
            <a:endParaRPr lang="en-US" sz="3200" b="1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503050405090304" pitchFamily="18" charset="0"/>
            </a:endParaRPr>
          </a:p>
          <a:p>
            <a:endParaRPr lang="en-US" sz="3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9091571" y="6293790"/>
            <a:ext cx="731001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503050405090304" pitchFamily="18" charset="0"/>
              </a:rPr>
              <a:t>Distance1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503050405090304" pitchFamily="18" charset="0"/>
              </a:rPr>
              <a:t> 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503050405090304" pitchFamily="18" charset="0"/>
              </a:rPr>
              <a:t>&gt;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503050405090304" pitchFamily="18" charset="0"/>
              </a:rPr>
              <a:t> </a:t>
            </a:r>
            <a:r>
              <a:rPr lang="en-US" sz="28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503050405090304" pitchFamily="18" charset="0"/>
              </a:rPr>
              <a:t>Distance2, </a:t>
            </a:r>
            <a:r>
              <a:rPr lang="ja-JP" altLang="en-US" sz="280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503050405090304" pitchFamily="18" charset="0"/>
              </a:rPr>
              <a:t>所以</a:t>
            </a:r>
            <a:r>
              <a:rPr lang="en-US" sz="28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503050405090304" pitchFamily="18" charset="0"/>
              </a:rPr>
              <a:t>x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503050405090304" pitchFamily="18" charset="0"/>
              </a:rPr>
              <a:t>3</a:t>
            </a:r>
            <a:r>
              <a:rPr lang="en-US" sz="28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503050405090304" pitchFamily="18" charset="0"/>
              </a:rPr>
              <a:t> </a:t>
            </a:r>
            <a:r>
              <a:rPr lang="ja-JP" altLang="en-US" sz="280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503050405090304" pitchFamily="18" charset="0"/>
              </a:rPr>
              <a:t>距离</a:t>
            </a:r>
            <a:r>
              <a:rPr lang="en-US" altLang="ja-JP" sz="28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503050405090304" pitchFamily="18" charset="0"/>
              </a:rPr>
              <a:t>μ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503050405090304" pitchFamily="18" charset="0"/>
              </a:rPr>
              <a:t>2</a:t>
            </a:r>
            <a:r>
              <a:rPr lang="ja-JP" altLang="en-US" sz="280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503050405090304" pitchFamily="18" charset="0"/>
              </a:rPr>
              <a:t>更近</a:t>
            </a:r>
            <a:endParaRPr lang="en-US" sz="28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50305040509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Rectangle 17">
                <a:extLst>
                  <a:ext uri="{FF2B5EF4-FFF2-40B4-BE49-F238E27FC236}">
                    <a14:artisticCrisscrossEtching id="{27CCC0EE-607C-0A4D-9DC5-76A81001FECB}"/>
                  </a:ext>
                </a:extLst>
              </p:cNvPr>
              <p:cNvSpPr/>
              <p:nvPr/>
            </p:nvSpPr>
            <p:spPr>
              <a:xfrm>
                <a:off x="9091571" y="3628570"/>
                <a:ext cx="7310013" cy="246413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ja-JP" altLang="en-US" sz="2400" b="1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itchFamily="18" charset="0"/>
                  </a:rPr>
                  <a:t>到</a:t>
                </a:r>
                <a:r>
                  <a:rPr lang="en-US" altLang="ja-JP" sz="2400" b="1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itchFamily="18" charset="0"/>
                  </a:rPr>
                  <a:t>μ</a:t>
                </a:r>
                <a:r>
                  <a:rPr lang="en-US" altLang="zh-CN" sz="2400" b="1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itchFamily="18" charset="0"/>
                  </a:rPr>
                  <a:t>1</a:t>
                </a:r>
                <a:r>
                  <a:rPr lang="ja-JP" altLang="en-US" sz="2400" b="1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itchFamily="18" charset="0"/>
                  </a:rPr>
                  <a:t>的距离</a:t>
                </a:r>
                <a:r>
                  <a:rPr lang="en-US" altLang="zh-CN" sz="2400" b="1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itchFamily="18" charset="0"/>
                  </a:rPr>
                  <a:t>(Distance1)</a:t>
                </a:r>
                <a:r>
                  <a:rPr lang="en-US" sz="240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itchFamily="18" charset="0"/>
                  </a:rPr>
                  <a:t>: </a:t>
                </a:r>
              </a:p>
              <a:p>
                <a:r>
                  <a:rPr lang="en-US" sz="240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itchFamily="18" charset="0"/>
                  </a:rPr>
                  <a:t>    x</a:t>
                </a:r>
                <a:r>
                  <a:rPr lang="en-US" altLang="zh-CN" sz="240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itchFamily="18" charset="0"/>
                  </a:rPr>
                  <a:t>3</a:t>
                </a:r>
                <a:r>
                  <a:rPr lang="en-US" sz="240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itchFamily="18" charset="0"/>
                  </a:rPr>
                  <a:t>_and_mean_one = </a:t>
                </a:r>
                <a14:m>
                  <m:oMath xmlns:m="http://schemas.openxmlformats.org/officeDocument/2006/math">
                    <m:rad>
                      <m:radPr>
                        <m:ctrlPr>
                          <a:rPr lang="en-US" sz="2400" i="1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radPr>
                      <m:deg>
                        <m:r>
                          <a:rPr lang="en-US" sz="2400" i="1">
                            <a:latin typeface="Cambria Math"/>
                            <a:cs typeface="Times New Roman" pitchFamily="18" charset="0"/>
                          </a:rPr>
                          <m:t>2</m:t>
                        </m:r>
                      </m:deg>
                      <m:e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/>
                                <a:cs typeface="Times New Roman" pitchFamily="18" charset="0"/>
                              </a:rPr>
                              <m:t>(1−0)</m:t>
                            </m:r>
                          </m:e>
                          <m:sup>
                            <m:r>
                              <a:rPr lang="en-US" sz="2400" i="1">
                                <a:latin typeface="Cambria Math"/>
                                <a:cs typeface="Times New Roman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400" i="1">
                            <a:latin typeface="Cambria Math"/>
                            <a:cs typeface="Times New Roman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/>
                                <a:cs typeface="Times New Roman" pitchFamily="18" charset="0"/>
                              </a:rPr>
                              <m:t>(1−0)</m:t>
                            </m:r>
                          </m:e>
                          <m:sup>
                            <m:r>
                              <a:rPr lang="en-US" sz="2400" i="1">
                                <a:latin typeface="Cambria Math"/>
                                <a:cs typeface="Times New Roman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 =</a:t>
                </a:r>
                <a14:m>
                  <m:oMath xmlns:m="http://schemas.openxmlformats.org/officeDocument/2006/math">
                    <m:rad>
                      <m:radPr>
                        <m:ctrlPr>
                          <a:rPr lang="en-US" sz="2400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radPr>
                      <m:deg>
                        <m:r>
                          <a:rPr lang="en-US" sz="2400" i="1" dirty="0">
                            <a:latin typeface="Cambria Math"/>
                            <a:cs typeface="Times New Roman" pitchFamily="18" charset="0"/>
                          </a:rPr>
                          <m:t>2</m:t>
                        </m:r>
                      </m:deg>
                      <m:e>
                        <m:r>
                          <a:rPr lang="en-US" sz="2400" i="1" dirty="0">
                            <a:latin typeface="Cambria Math"/>
                            <a:cs typeface="Times New Roman" pitchFamily="18" charset="0"/>
                          </a:rPr>
                          <m:t>2</m:t>
                        </m:r>
                      </m:e>
                    </m:rad>
                  </m:oMath>
                </a14:m>
                <a:endParaRPr lang="en-US" sz="2400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itchFamily="18" charset="0"/>
                </a:endParaRPr>
              </a:p>
              <a:p>
                <a:endParaRPr lang="en-US" sz="2400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itchFamily="18" charset="0"/>
                </a:endParaRPr>
              </a:p>
              <a:p>
                <a:r>
                  <a:rPr lang="ja-JP" altLang="en-US" sz="2400" b="1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itchFamily="18" charset="0"/>
                  </a:rPr>
                  <a:t>到</a:t>
                </a:r>
                <a:r>
                  <a:rPr lang="en-US" altLang="ja-JP" sz="2400" b="1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itchFamily="18" charset="0"/>
                  </a:rPr>
                  <a:t>μ</a:t>
                </a:r>
                <a:r>
                  <a:rPr lang="en-US" sz="2400" b="1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itchFamily="18" charset="0"/>
                  </a:rPr>
                  <a:t>2</a:t>
                </a:r>
                <a:r>
                  <a:rPr lang="ja-JP" altLang="en-US" sz="2400" b="1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itchFamily="18" charset="0"/>
                  </a:rPr>
                  <a:t>的距离</a:t>
                </a:r>
                <a:r>
                  <a:rPr lang="en-US" altLang="zh-CN" sz="2400" b="1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itchFamily="18" charset="0"/>
                  </a:rPr>
                  <a:t>(Distance2)</a:t>
                </a:r>
                <a:r>
                  <a:rPr lang="en-US" sz="240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itchFamily="18" charset="0"/>
                  </a:rPr>
                  <a:t>: </a:t>
                </a:r>
              </a:p>
              <a:p>
                <a:r>
                  <a:rPr lang="en-US" sz="240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itchFamily="18" charset="0"/>
                  </a:rPr>
                  <a:t>    x</a:t>
                </a:r>
                <a:r>
                  <a:rPr lang="en-US" altLang="zh-CN" sz="240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itchFamily="18" charset="0"/>
                  </a:rPr>
                  <a:t>3</a:t>
                </a:r>
                <a:r>
                  <a:rPr lang="en-US" sz="240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itchFamily="18" charset="0"/>
                  </a:rPr>
                  <a:t>_and_mean_two = </a:t>
                </a:r>
                <a14:m>
                  <m:oMath xmlns:m="http://schemas.openxmlformats.org/officeDocument/2006/math">
                    <m:rad>
                      <m:radPr>
                        <m:ctrlPr>
                          <a:rPr lang="en-US" sz="2400" i="1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radPr>
                      <m:deg>
                        <m:r>
                          <a:rPr lang="en-US" sz="2400" i="1">
                            <a:latin typeface="Cambria Math"/>
                            <a:cs typeface="Times New Roman" pitchFamily="18" charset="0"/>
                          </a:rPr>
                          <m:t>2</m:t>
                        </m:r>
                      </m:deg>
                      <m:e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/>
                                <a:cs typeface="Times New Roman" pitchFamily="18" charset="0"/>
                              </a:rPr>
                              <m:t>(1−2)</m:t>
                            </m:r>
                          </m:e>
                          <m:sup>
                            <m:r>
                              <a:rPr lang="en-US" sz="2400" i="1">
                                <a:latin typeface="Cambria Math"/>
                                <a:cs typeface="Times New Roman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400" i="1">
                            <a:latin typeface="Cambria Math"/>
                            <a:cs typeface="Times New Roman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/>
                                <a:cs typeface="Times New Roman" pitchFamily="18" charset="0"/>
                              </a:rPr>
                              <m:t>(1−1)</m:t>
                            </m:r>
                          </m:e>
                          <m:sup>
                            <m:r>
                              <a:rPr lang="en-US" sz="2400" i="1">
                                <a:latin typeface="Cambria Math"/>
                                <a:cs typeface="Times New Roman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 = 1</a:t>
                </a:r>
              </a:p>
              <a:p>
                <a:endParaRPr lang="en-US" sz="2400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itchFamily="18" charset="0"/>
                </a:endParaRPr>
              </a:p>
            </p:txBody>
          </p:sp>
        </mc:Choice>
        <mc:Fallback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1571" y="3628570"/>
                <a:ext cx="7310013" cy="2464136"/>
              </a:xfrm>
              <a:prstGeom prst="rect">
                <a:avLst/>
              </a:prstGeom>
              <a:blipFill rotWithShape="1">
                <a:blip r:embed="rId3"/>
                <a:stretch>
                  <a:fillRect l="-1215" t="-20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4" grpId="0"/>
      <p:bldP spid="6" grpId="0" bldLvl="0" animBg="1"/>
      <p:bldP spid="15" grpId="0"/>
      <p:bldP spid="16" grpId="0"/>
      <p:bldP spid="17" grpId="0"/>
      <p:bldP spid="18" grpId="0" bldLvl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24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15893255" y="392841"/>
            <a:ext cx="1624033" cy="1575862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4"/>
          <p:cNvSpPr/>
          <p:nvPr/>
        </p:nvSpPr>
        <p:spPr>
          <a:xfrm>
            <a:off x="1037346" y="347485"/>
            <a:ext cx="2935802" cy="585997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79126" tIns="89539" rIns="179126" bIns="89539" anchor="ctr" anchorCtr="0">
            <a:noAutofit/>
          </a:bodyPr>
          <a:lstStyle/>
          <a:p>
            <a:pPr algn="ctr"/>
            <a:endParaRPr sz="3525">
              <a:solidFill>
                <a:schemeClr val="lt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Calibri"/>
              <a:sym typeface="Calibri"/>
            </a:endParaRPr>
          </a:p>
        </p:txBody>
      </p:sp>
      <p:sp>
        <p:nvSpPr>
          <p:cNvPr id="122" name="Google Shape;122;p24"/>
          <p:cNvSpPr txBox="1"/>
          <p:nvPr/>
        </p:nvSpPr>
        <p:spPr>
          <a:xfrm>
            <a:off x="518940" y="262669"/>
            <a:ext cx="12282660" cy="904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9126" tIns="89539" rIns="179126" bIns="89539" anchor="t" anchorCtr="0">
            <a:noAutofit/>
          </a:bodyPr>
          <a:lstStyle/>
          <a:p>
            <a:r>
              <a:rPr lang="zh-CN" altLang="en-US" sz="470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知识点整理：</a:t>
            </a:r>
            <a:r>
              <a:rPr lang="en-US" altLang="zh-CN" sz="470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K-Means</a:t>
            </a:r>
            <a:r>
              <a:rPr lang="zh-CN" altLang="en-US" sz="470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470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Clustering</a:t>
            </a:r>
            <a:endParaRPr lang="en-US" altLang="zh-CN" sz="4700" dirty="0">
              <a:solidFill>
                <a:srgbClr val="595959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" name="Content Placeholder 2"/>
          <p:cNvSpPr txBox="1"/>
          <p:nvPr/>
        </p:nvSpPr>
        <p:spPr>
          <a:xfrm>
            <a:off x="1249469" y="7422999"/>
            <a:ext cx="7310014" cy="1077218"/>
          </a:xfrm>
          <a:prstGeom prst="rect">
            <a:avLst/>
          </a:prstGeom>
        </p:spPr>
        <p:txBody>
          <a:bodyPr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503050405090304" pitchFamily="18" charset="0"/>
              </a:rPr>
              <a:t>Cluster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503050405090304" pitchFamily="18" charset="0"/>
              </a:rPr>
              <a:t>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503050405090304" pitchFamily="18" charset="0"/>
              </a:rPr>
              <a:t>1: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503050405090304" pitchFamily="18" charset="0"/>
              </a:rPr>
              <a:t>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503050405090304" pitchFamily="18" charset="0"/>
              </a:rPr>
              <a:t>{x1:(0,0)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503050405090304" pitchFamily="18" charset="0"/>
              </a:rPr>
              <a:t>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503050405090304" pitchFamily="18" charset="0"/>
              </a:rPr>
              <a:t>,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503050405090304" pitchFamily="18" charset="0"/>
              </a:rPr>
              <a:t>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503050405090304" pitchFamily="18" charset="0"/>
              </a:rPr>
              <a:t>x2:(1,0)}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503050405090304" pitchFamily="18" charset="0"/>
            </a:endParaRPr>
          </a:p>
          <a:p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503050405090304" pitchFamily="18" charset="0"/>
              </a:rPr>
              <a:t>Cluster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503050405090304" pitchFamily="18" charset="0"/>
              </a:rPr>
              <a:t>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503050405090304" pitchFamily="18" charset="0"/>
              </a:rPr>
              <a:t>2: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503050405090304" pitchFamily="18" charset="0"/>
              </a:rPr>
              <a:t>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503050405090304" pitchFamily="18" charset="0"/>
              </a:rPr>
              <a:t>{x4:(2,1)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503050405090304" pitchFamily="18" charset="0"/>
              </a:rPr>
              <a:t>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503050405090304" pitchFamily="18" charset="0"/>
              </a:rPr>
              <a:t>,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503050405090304" pitchFamily="18" charset="0"/>
              </a:rPr>
              <a:t>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503050405090304" pitchFamily="18" charset="0"/>
              </a:rPr>
              <a:t>x3:(1,1)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503050405090304" pitchFamily="18" charset="0"/>
              </a:rPr>
              <a:t>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503050405090304" pitchFamily="18" charset="0"/>
              </a:rPr>
              <a:t>,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503050405090304" pitchFamily="18" charset="0"/>
              </a:rPr>
              <a:t>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503050405090304" pitchFamily="18" charset="0"/>
              </a:rPr>
              <a:t>x5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503050405090304" pitchFamily="18" charset="0"/>
                <a:sym typeface="Wingdings" panose="05000000000000000000" pitchFamily="2" charset="2"/>
              </a:rPr>
              <a:t>:(3,1)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503050405090304" pitchFamily="18" charset="0"/>
              </a:rPr>
              <a:t>}</a:t>
            </a: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50305040509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58229" y="2551352"/>
            <a:ext cx="281491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503050405090304" pitchFamily="18" charset="0"/>
              </a:rPr>
              <a:t>x5:</a:t>
            </a:r>
            <a:r>
              <a:rPr lang="en-US" sz="32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503050405090304" pitchFamily="18" charset="0"/>
              </a:rPr>
              <a:t> (</a:t>
            </a:r>
            <a:r>
              <a:rPr lang="en-US" altLang="zh-CN" sz="32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503050405090304" pitchFamily="18" charset="0"/>
              </a:rPr>
              <a:t>3</a:t>
            </a:r>
            <a:r>
              <a:rPr lang="en-US" sz="32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503050405090304" pitchFamily="18" charset="0"/>
              </a:rPr>
              <a:t>, </a:t>
            </a:r>
            <a:r>
              <a:rPr lang="en-US" altLang="zh-CN" sz="32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503050405090304" pitchFamily="18" charset="0"/>
              </a:rPr>
              <a:t>1</a:t>
            </a:r>
            <a:r>
              <a:rPr lang="en-US" sz="32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503050405090304" pitchFamily="18" charset="0"/>
              </a:rPr>
              <a:t>) </a:t>
            </a:r>
            <a:endParaRPr lang="en-US" sz="3200" b="1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503050405090304" pitchFamily="18" charset="0"/>
            </a:endParaRPr>
          </a:p>
          <a:p>
            <a:endParaRPr lang="en-US" sz="3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249469" y="6329363"/>
            <a:ext cx="731001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503050405090304" pitchFamily="18" charset="0"/>
              </a:rPr>
              <a:t>Distance1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503050405090304" pitchFamily="18" charset="0"/>
              </a:rPr>
              <a:t> 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503050405090304" pitchFamily="18" charset="0"/>
              </a:rPr>
              <a:t>&gt;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503050405090304" pitchFamily="18" charset="0"/>
              </a:rPr>
              <a:t> </a:t>
            </a:r>
            <a:r>
              <a:rPr lang="en-US" sz="28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503050405090304" pitchFamily="18" charset="0"/>
              </a:rPr>
              <a:t>Distance2, </a:t>
            </a:r>
            <a:r>
              <a:rPr lang="ja-JP" altLang="en-US" sz="280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503050405090304" pitchFamily="18" charset="0"/>
              </a:rPr>
              <a:t>所以</a:t>
            </a:r>
            <a:r>
              <a:rPr lang="en-US" sz="28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503050405090304" pitchFamily="18" charset="0"/>
              </a:rPr>
              <a:t>x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503050405090304" pitchFamily="18" charset="0"/>
              </a:rPr>
              <a:t>5</a:t>
            </a:r>
            <a:r>
              <a:rPr lang="en-US" sz="28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503050405090304" pitchFamily="18" charset="0"/>
              </a:rPr>
              <a:t> </a:t>
            </a:r>
            <a:r>
              <a:rPr lang="ja-JP" altLang="en-US" sz="280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503050405090304" pitchFamily="18" charset="0"/>
              </a:rPr>
              <a:t>距离</a:t>
            </a:r>
            <a:r>
              <a:rPr lang="en-US" altLang="ja-JP" sz="28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503050405090304" pitchFamily="18" charset="0"/>
              </a:rPr>
              <a:t>μ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503050405090304" pitchFamily="18" charset="0"/>
              </a:rPr>
              <a:t>2</a:t>
            </a:r>
            <a:r>
              <a:rPr lang="ja-JP" altLang="en-US" sz="280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503050405090304" pitchFamily="18" charset="0"/>
              </a:rPr>
              <a:t>更近</a:t>
            </a:r>
            <a:endParaRPr lang="en-US" sz="28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50305040509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>
                <a:extLst>
                  <a:ext uri="{FF2B5EF4-FFF2-40B4-BE49-F238E27FC236}">
                    <a14:artisticCrisscrossEtching id="{1BFA1C83-7709-AC43-A78B-EF6C0CAFD9D4}"/>
                  </a:ext>
                </a:extLst>
              </p:cNvPr>
              <p:cNvSpPr/>
              <p:nvPr/>
            </p:nvSpPr>
            <p:spPr>
              <a:xfrm>
                <a:off x="1249469" y="3664143"/>
                <a:ext cx="7310013" cy="246413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ja-JP" altLang="en-US" sz="2400" b="1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itchFamily="18" charset="0"/>
                  </a:rPr>
                  <a:t>到</a:t>
                </a:r>
                <a:r>
                  <a:rPr lang="en-US" altLang="ja-JP" sz="2400" b="1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itchFamily="18" charset="0"/>
                  </a:rPr>
                  <a:t>μ</a:t>
                </a:r>
                <a:r>
                  <a:rPr lang="en-US" altLang="zh-CN" sz="2400" b="1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itchFamily="18" charset="0"/>
                  </a:rPr>
                  <a:t>1</a:t>
                </a:r>
                <a:r>
                  <a:rPr lang="ja-JP" altLang="en-US" sz="2400" b="1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itchFamily="18" charset="0"/>
                  </a:rPr>
                  <a:t>的距离</a:t>
                </a:r>
                <a:r>
                  <a:rPr lang="en-US" altLang="zh-CN" sz="2400" b="1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itchFamily="18" charset="0"/>
                  </a:rPr>
                  <a:t>(Distance1)</a:t>
                </a:r>
                <a:r>
                  <a:rPr lang="en-US" sz="240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itchFamily="18" charset="0"/>
                  </a:rPr>
                  <a:t>: </a:t>
                </a:r>
              </a:p>
              <a:p>
                <a:r>
                  <a:rPr lang="en-US" sz="240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itchFamily="18" charset="0"/>
                  </a:rPr>
                  <a:t>    x</a:t>
                </a:r>
                <a:r>
                  <a:rPr lang="en-US" altLang="zh-CN" sz="240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itchFamily="18" charset="0"/>
                  </a:rPr>
                  <a:t>5</a:t>
                </a:r>
                <a:r>
                  <a:rPr lang="en-US" sz="240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itchFamily="18" charset="0"/>
                  </a:rPr>
                  <a:t>_and_mean_one = </a:t>
                </a:r>
                <a14:m>
                  <m:oMath xmlns:m="http://schemas.openxmlformats.org/officeDocument/2006/math">
                    <m:rad>
                      <m:radPr>
                        <m:ctrlPr>
                          <a:rPr lang="en-US" sz="2400" i="1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radPr>
                      <m:deg>
                        <m:r>
                          <a:rPr lang="en-US" sz="2400" i="1">
                            <a:latin typeface="Cambria Math"/>
                            <a:cs typeface="Times New Roman" pitchFamily="18" charset="0"/>
                          </a:rPr>
                          <m:t>2</m:t>
                        </m:r>
                      </m:deg>
                      <m:e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/>
                                <a:cs typeface="Times New Roman" pitchFamily="18" charset="0"/>
                              </a:rPr>
                              <m:t>(3−0)</m:t>
                            </m:r>
                          </m:e>
                          <m:sup>
                            <m:r>
                              <a:rPr lang="en-US" sz="2400" i="1">
                                <a:latin typeface="Cambria Math"/>
                                <a:cs typeface="Times New Roman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400" i="1">
                            <a:latin typeface="Cambria Math"/>
                            <a:cs typeface="Times New Roman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/>
                                <a:cs typeface="Times New Roman" pitchFamily="18" charset="0"/>
                              </a:rPr>
                              <m:t>(1−0)</m:t>
                            </m:r>
                          </m:e>
                          <m:sup>
                            <m:r>
                              <a:rPr lang="en-US" sz="2400" i="1">
                                <a:latin typeface="Cambria Math"/>
                                <a:cs typeface="Times New Roman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 =</a:t>
                </a:r>
                <a14:m>
                  <m:oMath xmlns:m="http://schemas.openxmlformats.org/officeDocument/2006/math">
                    <m:rad>
                      <m:radPr>
                        <m:ctrlPr>
                          <a:rPr lang="en-US" sz="2400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radPr>
                      <m:deg>
                        <m:r>
                          <a:rPr lang="en-US" sz="2400" i="1" dirty="0">
                            <a:latin typeface="Cambria Math"/>
                            <a:cs typeface="Times New Roman" pitchFamily="18" charset="0"/>
                          </a:rPr>
                          <m:t>2</m:t>
                        </m:r>
                      </m:deg>
                      <m:e>
                        <m:r>
                          <a:rPr lang="en-US" sz="2400" i="1" dirty="0">
                            <a:latin typeface="Cambria Math"/>
                            <a:cs typeface="Times New Roman" pitchFamily="18" charset="0"/>
                          </a:rPr>
                          <m:t>10</m:t>
                        </m:r>
                      </m:e>
                    </m:rad>
                  </m:oMath>
                </a14:m>
                <a:endParaRPr lang="en-US" sz="2400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itchFamily="18" charset="0"/>
                </a:endParaRPr>
              </a:p>
              <a:p>
                <a:endParaRPr lang="en-US" sz="2400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itchFamily="18" charset="0"/>
                </a:endParaRPr>
              </a:p>
              <a:p>
                <a:r>
                  <a:rPr lang="ja-JP" altLang="en-US" sz="2400" b="1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itchFamily="18" charset="0"/>
                  </a:rPr>
                  <a:t>到</a:t>
                </a:r>
                <a:r>
                  <a:rPr lang="en-US" altLang="ja-JP" sz="2400" b="1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itchFamily="18" charset="0"/>
                  </a:rPr>
                  <a:t>μ</a:t>
                </a:r>
                <a:r>
                  <a:rPr lang="en-US" sz="2400" b="1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itchFamily="18" charset="0"/>
                  </a:rPr>
                  <a:t>2</a:t>
                </a:r>
                <a:r>
                  <a:rPr lang="ja-JP" altLang="en-US" sz="2400" b="1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itchFamily="18" charset="0"/>
                  </a:rPr>
                  <a:t>的距离</a:t>
                </a:r>
                <a:r>
                  <a:rPr lang="en-US" altLang="zh-CN" sz="2400" b="1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itchFamily="18" charset="0"/>
                  </a:rPr>
                  <a:t>(Distance2)</a:t>
                </a:r>
                <a:r>
                  <a:rPr lang="en-US" sz="240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itchFamily="18" charset="0"/>
                  </a:rPr>
                  <a:t>: </a:t>
                </a:r>
              </a:p>
              <a:p>
                <a:r>
                  <a:rPr lang="en-US" sz="240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itchFamily="18" charset="0"/>
                  </a:rPr>
                  <a:t>    x</a:t>
                </a:r>
                <a:r>
                  <a:rPr lang="en-US" altLang="zh-CN" sz="240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itchFamily="18" charset="0"/>
                  </a:rPr>
                  <a:t>5</a:t>
                </a:r>
                <a:r>
                  <a:rPr lang="en-US" sz="240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itchFamily="18" charset="0"/>
                  </a:rPr>
                  <a:t>_and_mean_two = </a:t>
                </a:r>
                <a14:m>
                  <m:oMath xmlns:m="http://schemas.openxmlformats.org/officeDocument/2006/math">
                    <m:rad>
                      <m:radPr>
                        <m:ctrlPr>
                          <a:rPr lang="en-US" sz="2400" i="1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radPr>
                      <m:deg>
                        <m:r>
                          <a:rPr lang="en-US" sz="2400" i="1">
                            <a:latin typeface="Cambria Math"/>
                            <a:cs typeface="Times New Roman" pitchFamily="18" charset="0"/>
                          </a:rPr>
                          <m:t>2</m:t>
                        </m:r>
                      </m:deg>
                      <m:e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/>
                                <a:cs typeface="Times New Roman" pitchFamily="18" charset="0"/>
                              </a:rPr>
                              <m:t>(3−2)</m:t>
                            </m:r>
                          </m:e>
                          <m:sup>
                            <m:r>
                              <a:rPr lang="en-US" sz="2400" i="1">
                                <a:latin typeface="Cambria Math"/>
                                <a:cs typeface="Times New Roman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400" i="1">
                            <a:latin typeface="Cambria Math"/>
                            <a:cs typeface="Times New Roman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/>
                                <a:cs typeface="Times New Roman" pitchFamily="18" charset="0"/>
                              </a:rPr>
                              <m:t>(1−1)</m:t>
                            </m:r>
                          </m:e>
                          <m:sup>
                            <m:r>
                              <a:rPr lang="en-US" sz="2400" i="1">
                                <a:latin typeface="Cambria Math"/>
                                <a:cs typeface="Times New Roman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 = 1</a:t>
                </a:r>
              </a:p>
              <a:p>
                <a:endParaRPr lang="en-US" sz="2400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itchFamily="18" charset="0"/>
                </a:endParaRPr>
              </a:p>
            </p:txBody>
          </p:sp>
        </mc:Choice>
        <mc:Fallback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9469" y="3664143"/>
                <a:ext cx="7310013" cy="2464136"/>
              </a:xfrm>
              <a:prstGeom prst="rect">
                <a:avLst/>
              </a:prstGeom>
              <a:blipFill rotWithShape="1">
                <a:blip r:embed="rId2"/>
                <a:stretch>
                  <a:fillRect l="-1213" t="-20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  <p:sp>
        <p:nvSpPr>
          <p:cNvPr id="15" name="Content Placeholder 2"/>
          <p:cNvSpPr txBox="1"/>
          <p:nvPr/>
        </p:nvSpPr>
        <p:spPr>
          <a:xfrm>
            <a:off x="9091570" y="7387426"/>
            <a:ext cx="8228241" cy="1077218"/>
          </a:xfrm>
          <a:prstGeom prst="rect">
            <a:avLst/>
          </a:prstGeom>
        </p:spPr>
        <p:txBody>
          <a:bodyPr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503050405090304" pitchFamily="18" charset="0"/>
              </a:rPr>
              <a:t>Cluster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503050405090304" pitchFamily="18" charset="0"/>
              </a:rPr>
              <a:t>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503050405090304" pitchFamily="18" charset="0"/>
              </a:rPr>
              <a:t>1: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503050405090304" pitchFamily="18" charset="0"/>
              </a:rPr>
              <a:t>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503050405090304" pitchFamily="18" charset="0"/>
              </a:rPr>
              <a:t>{x1:(0,0)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503050405090304" pitchFamily="18" charset="0"/>
              </a:rPr>
              <a:t>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503050405090304" pitchFamily="18" charset="0"/>
              </a:rPr>
              <a:t>,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503050405090304" pitchFamily="18" charset="0"/>
              </a:rPr>
              <a:t>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503050405090304" pitchFamily="18" charset="0"/>
              </a:rPr>
              <a:t>x2:(1,0)}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503050405090304" pitchFamily="18" charset="0"/>
            </a:endParaRPr>
          </a:p>
          <a:p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503050405090304" pitchFamily="18" charset="0"/>
              </a:rPr>
              <a:t>Cluster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503050405090304" pitchFamily="18" charset="0"/>
              </a:rPr>
              <a:t>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503050405090304" pitchFamily="18" charset="0"/>
              </a:rPr>
              <a:t>2: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503050405090304" pitchFamily="18" charset="0"/>
              </a:rPr>
              <a:t>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503050405090304" pitchFamily="18" charset="0"/>
              </a:rPr>
              <a:t>{x4:(2,1)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503050405090304" pitchFamily="18" charset="0"/>
              </a:rPr>
              <a:t>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503050405090304" pitchFamily="18" charset="0"/>
              </a:rPr>
              <a:t>,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503050405090304" pitchFamily="18" charset="0"/>
              </a:rPr>
              <a:t>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503050405090304" pitchFamily="18" charset="0"/>
              </a:rPr>
              <a:t>x3:(1,1) ,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503050405090304" pitchFamily="18" charset="0"/>
              </a:rPr>
              <a:t>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503050405090304" pitchFamily="18" charset="0"/>
              </a:rPr>
              <a:t>x5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503050405090304" pitchFamily="18" charset="0"/>
                <a:sym typeface="Wingdings" panose="05000000000000000000" pitchFamily="2" charset="2"/>
              </a:rPr>
              <a:t>:(3,1)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503050405090304" pitchFamily="18" charset="0"/>
                <a:sym typeface="Wingdings" panose="05000000000000000000" pitchFamily="2" charset="2"/>
              </a:rPr>
              <a:t>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503050405090304" pitchFamily="18" charset="0"/>
                <a:sym typeface="Wingdings" panose="05000000000000000000" pitchFamily="2" charset="2"/>
              </a:rPr>
              <a:t>,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503050405090304" pitchFamily="18" charset="0"/>
                <a:sym typeface="Wingdings" panose="05000000000000000000" pitchFamily="2" charset="2"/>
              </a:rPr>
              <a:t>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503050405090304" pitchFamily="18" charset="0"/>
                <a:sym typeface="Wingdings" panose="05000000000000000000" pitchFamily="2" charset="2"/>
              </a:rPr>
              <a:t>x6:(3,0)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503050405090304" pitchFamily="18" charset="0"/>
              </a:rPr>
              <a:t>}</a:t>
            </a: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503050405090304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000331" y="2515779"/>
            <a:ext cx="281491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503050405090304" pitchFamily="18" charset="0"/>
              </a:rPr>
              <a:t>x6:</a:t>
            </a:r>
            <a:r>
              <a:rPr lang="en-US" sz="32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503050405090304" pitchFamily="18" charset="0"/>
              </a:rPr>
              <a:t> (</a:t>
            </a:r>
            <a:r>
              <a:rPr lang="en-US" altLang="zh-CN" sz="32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503050405090304" pitchFamily="18" charset="0"/>
              </a:rPr>
              <a:t>3</a:t>
            </a:r>
            <a:r>
              <a:rPr lang="en-US" sz="32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503050405090304" pitchFamily="18" charset="0"/>
              </a:rPr>
              <a:t>, </a:t>
            </a:r>
            <a:r>
              <a:rPr lang="en-US" altLang="zh-CN" sz="32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503050405090304" pitchFamily="18" charset="0"/>
              </a:rPr>
              <a:t>0</a:t>
            </a:r>
            <a:r>
              <a:rPr lang="en-US" sz="3200" b="1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503050405090304" pitchFamily="18" charset="0"/>
              </a:rPr>
              <a:t>) </a:t>
            </a:r>
            <a:endParaRPr lang="en-US" sz="3200" b="1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503050405090304" pitchFamily="18" charset="0"/>
            </a:endParaRPr>
          </a:p>
          <a:p>
            <a:endParaRPr lang="en-US" sz="3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9091571" y="6293790"/>
            <a:ext cx="731001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503050405090304" pitchFamily="18" charset="0"/>
              </a:rPr>
              <a:t>Distance1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503050405090304" pitchFamily="18" charset="0"/>
              </a:rPr>
              <a:t> 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503050405090304" pitchFamily="18" charset="0"/>
              </a:rPr>
              <a:t>&gt;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503050405090304" pitchFamily="18" charset="0"/>
              </a:rPr>
              <a:t> </a:t>
            </a:r>
            <a:r>
              <a:rPr lang="en-US" sz="28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503050405090304" pitchFamily="18" charset="0"/>
              </a:rPr>
              <a:t>Distance2, </a:t>
            </a:r>
            <a:r>
              <a:rPr lang="ja-JP" altLang="en-US" sz="280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503050405090304" pitchFamily="18" charset="0"/>
              </a:rPr>
              <a:t>所以</a:t>
            </a:r>
            <a:r>
              <a:rPr lang="en-US" sz="28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503050405090304" pitchFamily="18" charset="0"/>
              </a:rPr>
              <a:t>x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503050405090304" pitchFamily="18" charset="0"/>
              </a:rPr>
              <a:t>6</a:t>
            </a:r>
            <a:r>
              <a:rPr lang="en-US" sz="28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503050405090304" pitchFamily="18" charset="0"/>
              </a:rPr>
              <a:t> </a:t>
            </a:r>
            <a:r>
              <a:rPr lang="ja-JP" altLang="en-US" sz="280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503050405090304" pitchFamily="18" charset="0"/>
              </a:rPr>
              <a:t>距离</a:t>
            </a:r>
            <a:r>
              <a:rPr lang="en-US" altLang="ja-JP" sz="28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503050405090304" pitchFamily="18" charset="0"/>
              </a:rPr>
              <a:t>μ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503050405090304" pitchFamily="18" charset="0"/>
              </a:rPr>
              <a:t>2</a:t>
            </a:r>
            <a:r>
              <a:rPr lang="ja-JP" altLang="en-US" sz="280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503050405090304" pitchFamily="18" charset="0"/>
              </a:rPr>
              <a:t>更近</a:t>
            </a:r>
            <a:endParaRPr lang="en-US" sz="2800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50305040509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Rectangle 17">
                <a:extLst>
                  <a:ext uri="{FF2B5EF4-FFF2-40B4-BE49-F238E27FC236}">
                    <a14:artisticCrisscrossEtching id="{27CCC0EE-607C-0A4D-9DC5-76A81001FECB}"/>
                  </a:ext>
                </a:extLst>
              </p:cNvPr>
              <p:cNvSpPr/>
              <p:nvPr/>
            </p:nvSpPr>
            <p:spPr>
              <a:xfrm>
                <a:off x="9091571" y="3628570"/>
                <a:ext cx="7310013" cy="209480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ja-JP" altLang="en-US" sz="2400" b="1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itchFamily="18" charset="0"/>
                  </a:rPr>
                  <a:t>到</a:t>
                </a:r>
                <a:r>
                  <a:rPr lang="en-US" altLang="ja-JP" sz="2400" b="1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itchFamily="18" charset="0"/>
                  </a:rPr>
                  <a:t>μ</a:t>
                </a:r>
                <a:r>
                  <a:rPr lang="en-US" altLang="zh-CN" sz="2400" b="1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itchFamily="18" charset="0"/>
                  </a:rPr>
                  <a:t>1</a:t>
                </a:r>
                <a:r>
                  <a:rPr lang="ja-JP" altLang="en-US" sz="2400" b="1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itchFamily="18" charset="0"/>
                  </a:rPr>
                  <a:t>的距离</a:t>
                </a:r>
                <a:r>
                  <a:rPr lang="en-US" altLang="zh-CN" sz="2400" b="1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itchFamily="18" charset="0"/>
                  </a:rPr>
                  <a:t>(Distance1)</a:t>
                </a:r>
                <a:r>
                  <a:rPr lang="en-US" sz="240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itchFamily="18" charset="0"/>
                  </a:rPr>
                  <a:t>: </a:t>
                </a:r>
              </a:p>
              <a:p>
                <a:r>
                  <a:rPr lang="en-US" sz="240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itchFamily="18" charset="0"/>
                  </a:rPr>
                  <a:t>    x</a:t>
                </a:r>
                <a:r>
                  <a:rPr lang="en-US" altLang="zh-CN" sz="240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itchFamily="18" charset="0"/>
                  </a:rPr>
                  <a:t>3</a:t>
                </a:r>
                <a:r>
                  <a:rPr lang="en-US" sz="240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itchFamily="18" charset="0"/>
                  </a:rPr>
                  <a:t>_and_mean_one = </a:t>
                </a:r>
                <a14:m>
                  <m:oMath xmlns:m="http://schemas.openxmlformats.org/officeDocument/2006/math">
                    <m:rad>
                      <m:radPr>
                        <m:ctrlPr>
                          <a:rPr lang="en-US" sz="2400" i="1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radPr>
                      <m:deg>
                        <m:r>
                          <a:rPr lang="en-US" sz="2400" i="1">
                            <a:latin typeface="Cambria Math"/>
                            <a:cs typeface="Times New Roman" pitchFamily="18" charset="0"/>
                          </a:rPr>
                          <m:t>2</m:t>
                        </m:r>
                      </m:deg>
                      <m:e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/>
                                <a:cs typeface="Times New Roman" pitchFamily="18" charset="0"/>
                              </a:rPr>
                              <m:t>(3−0)</m:t>
                            </m:r>
                          </m:e>
                          <m:sup>
                            <m:r>
                              <a:rPr lang="en-US" sz="2400" i="1">
                                <a:latin typeface="Cambria Math"/>
                                <a:cs typeface="Times New Roman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400" i="1">
                            <a:latin typeface="Cambria Math"/>
                            <a:cs typeface="Times New Roman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/>
                                <a:cs typeface="Times New Roman" pitchFamily="18" charset="0"/>
                              </a:rPr>
                              <m:t>(0−0)</m:t>
                            </m:r>
                          </m:e>
                          <m:sup>
                            <m:r>
                              <a:rPr lang="en-US" sz="2400" i="1">
                                <a:latin typeface="Cambria Math"/>
                                <a:cs typeface="Times New Roman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 =</a:t>
                </a:r>
                <a14:m>
                  <m:oMath xmlns:m="http://schemas.openxmlformats.org/officeDocument/2006/math">
                    <m:rad>
                      <m:radPr>
                        <m:ctrlPr>
                          <a:rPr lang="en-US" sz="2400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radPr>
                      <m:deg>
                        <m:r>
                          <a:rPr lang="en-US" sz="2400" i="1" dirty="0">
                            <a:latin typeface="Cambria Math"/>
                            <a:cs typeface="Times New Roman" pitchFamily="18" charset="0"/>
                          </a:rPr>
                          <m:t>2</m:t>
                        </m:r>
                      </m:deg>
                      <m:e>
                        <m:r>
                          <a:rPr lang="en-US" sz="2400" i="1" dirty="0">
                            <a:latin typeface="Cambria Math"/>
                            <a:cs typeface="Times New Roman" pitchFamily="18" charset="0"/>
                          </a:rPr>
                          <m:t>9</m:t>
                        </m:r>
                      </m:e>
                    </m:rad>
                  </m:oMath>
                </a14:m>
                <a:endParaRPr lang="en-US" sz="2400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itchFamily="18" charset="0"/>
                </a:endParaRPr>
              </a:p>
              <a:p>
                <a:endParaRPr lang="en-US" sz="2400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itchFamily="18" charset="0"/>
                </a:endParaRPr>
              </a:p>
              <a:p>
                <a:r>
                  <a:rPr lang="ja-JP" altLang="en-US" sz="2400" b="1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itchFamily="18" charset="0"/>
                  </a:rPr>
                  <a:t>到</a:t>
                </a:r>
                <a:r>
                  <a:rPr lang="en-US" altLang="ja-JP" sz="2400" b="1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itchFamily="18" charset="0"/>
                  </a:rPr>
                  <a:t>μ</a:t>
                </a:r>
                <a:r>
                  <a:rPr lang="en-US" sz="2400" b="1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itchFamily="18" charset="0"/>
                  </a:rPr>
                  <a:t>2</a:t>
                </a:r>
                <a:r>
                  <a:rPr lang="ja-JP" altLang="en-US" sz="2400" b="1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itchFamily="18" charset="0"/>
                  </a:rPr>
                  <a:t>的距离</a:t>
                </a:r>
                <a:r>
                  <a:rPr lang="en-US" altLang="zh-CN" sz="2400" b="1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itchFamily="18" charset="0"/>
                  </a:rPr>
                  <a:t>(Distance2)</a:t>
                </a:r>
                <a:r>
                  <a:rPr lang="en-US" sz="240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itchFamily="18" charset="0"/>
                  </a:rPr>
                  <a:t>: </a:t>
                </a:r>
              </a:p>
              <a:p>
                <a:r>
                  <a:rPr lang="en-US" sz="240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itchFamily="18" charset="0"/>
                  </a:rPr>
                  <a:t>    x</a:t>
                </a:r>
                <a:r>
                  <a:rPr lang="en-US" altLang="zh-CN" sz="240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itchFamily="18" charset="0"/>
                  </a:rPr>
                  <a:t>3</a:t>
                </a:r>
                <a:r>
                  <a:rPr lang="en-US" sz="2400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itchFamily="18" charset="0"/>
                  </a:rPr>
                  <a:t>_and_mean_two = </a:t>
                </a:r>
                <a14:m>
                  <m:oMath xmlns:m="http://schemas.openxmlformats.org/officeDocument/2006/math">
                    <m:rad>
                      <m:radPr>
                        <m:ctrlPr>
                          <a:rPr lang="en-US" sz="2400" i="1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radPr>
                      <m:deg>
                        <m:r>
                          <a:rPr lang="en-US" sz="2400" i="1">
                            <a:latin typeface="Cambria Math"/>
                            <a:cs typeface="Times New Roman" pitchFamily="18" charset="0"/>
                          </a:rPr>
                          <m:t>2</m:t>
                        </m:r>
                      </m:deg>
                      <m:e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/>
                                <a:cs typeface="Times New Roman" pitchFamily="18" charset="0"/>
                              </a:rPr>
                              <m:t>(3−2)</m:t>
                            </m:r>
                          </m:e>
                          <m:sup>
                            <m:r>
                              <a:rPr lang="en-US" sz="2400" i="1">
                                <a:latin typeface="Cambria Math"/>
                                <a:cs typeface="Times New Roman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400" i="1">
                            <a:latin typeface="Cambria Math"/>
                            <a:cs typeface="Times New Roman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/>
                                <a:cs typeface="Times New Roman" pitchFamily="18" charset="0"/>
                              </a:rPr>
                              <m:t>(0−1)</m:t>
                            </m:r>
                          </m:e>
                          <m:sup>
                            <m:r>
                              <a:rPr lang="en-US" sz="2400" i="1">
                                <a:latin typeface="Cambria Math"/>
                                <a:cs typeface="Times New Roman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r>
                  <a:rPr lang="en-US" sz="2400" dirty="0">
                    <a:latin typeface="Times New Roman" pitchFamily="18" charset="0"/>
                    <a:cs typeface="Times New Roman" pitchFamily="18" charset="0"/>
                  </a:rPr>
                  <a:t> = </a:t>
                </a:r>
                <a14:m>
                  <m:oMath xmlns:m="http://schemas.openxmlformats.org/officeDocument/2006/math">
                    <m:rad>
                      <m:radPr>
                        <m:ctrlPr>
                          <a:rPr lang="en-US" sz="2400" i="1" dirty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radPr>
                      <m:deg>
                        <m:r>
                          <a:rPr lang="en-US" sz="2400" i="1" dirty="0">
                            <a:latin typeface="Cambria Math"/>
                            <a:cs typeface="Times New Roman" pitchFamily="18" charset="0"/>
                          </a:rPr>
                          <m:t>2</m:t>
                        </m:r>
                      </m:deg>
                      <m:e>
                        <m:r>
                          <a:rPr lang="en-US" sz="2400" i="1" dirty="0">
                            <a:latin typeface="Cambria Math"/>
                            <a:cs typeface="Times New Roman" pitchFamily="18" charset="0"/>
                          </a:rPr>
                          <m:t>2</m:t>
                        </m:r>
                      </m:e>
                    </m:rad>
                  </m:oMath>
                </a14:m>
                <a:endParaRPr lang="en-US" sz="2400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itchFamily="18" charset="0"/>
                </a:endParaRPr>
              </a:p>
            </p:txBody>
          </p:sp>
        </mc:Choice>
        <mc:Fallback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1571" y="3628570"/>
                <a:ext cx="7310013" cy="2094804"/>
              </a:xfrm>
              <a:prstGeom prst="rect">
                <a:avLst/>
              </a:prstGeom>
              <a:blipFill rotWithShape="1">
                <a:blip r:embed="rId3"/>
                <a:stretch>
                  <a:fillRect l="-1215" t="-2410" b="-4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  <a:endParaRPr lang="en-US">
                  <a:noFill/>
                </a:endParaRP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4" grpId="0"/>
      <p:bldP spid="6" grpId="0" bldLvl="0" animBg="1"/>
      <p:bldP spid="15" grpId="0"/>
      <p:bldP spid="16" grpId="0"/>
      <p:bldP spid="17" grpId="0"/>
      <p:bldP spid="18" grpId="0" bldLvl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24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15893255" y="392841"/>
            <a:ext cx="1624033" cy="1575862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4"/>
          <p:cNvSpPr/>
          <p:nvPr/>
        </p:nvSpPr>
        <p:spPr>
          <a:xfrm>
            <a:off x="1037346" y="347485"/>
            <a:ext cx="2935802" cy="585997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79126" tIns="89539" rIns="179126" bIns="89539" anchor="ctr" anchorCtr="0">
            <a:noAutofit/>
          </a:bodyPr>
          <a:lstStyle/>
          <a:p>
            <a:pPr algn="ctr"/>
            <a:endParaRPr sz="3525">
              <a:solidFill>
                <a:schemeClr val="lt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Calibri"/>
              <a:sym typeface="Calibri"/>
            </a:endParaRPr>
          </a:p>
        </p:txBody>
      </p:sp>
      <p:sp>
        <p:nvSpPr>
          <p:cNvPr id="122" name="Google Shape;122;p24"/>
          <p:cNvSpPr txBox="1"/>
          <p:nvPr/>
        </p:nvSpPr>
        <p:spPr>
          <a:xfrm>
            <a:off x="518940" y="262669"/>
            <a:ext cx="12282660" cy="904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9126" tIns="89539" rIns="179126" bIns="89539" anchor="t" anchorCtr="0">
            <a:noAutofit/>
          </a:bodyPr>
          <a:lstStyle/>
          <a:p>
            <a:r>
              <a:rPr lang="zh-CN" altLang="en-US" sz="470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知识点整理：</a:t>
            </a:r>
            <a:r>
              <a:rPr lang="en-US" altLang="zh-CN" sz="470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K-Means</a:t>
            </a:r>
            <a:r>
              <a:rPr lang="zh-CN" altLang="en-US" sz="470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4700" dirty="0">
                <a:solidFill>
                  <a:srgbClr val="595959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Clustering</a:t>
            </a:r>
            <a:endParaRPr lang="en-US" altLang="zh-CN" sz="4700" dirty="0">
              <a:solidFill>
                <a:srgbClr val="595959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5" name="Content Placeholder 2"/>
          <p:cNvSpPr txBox="1"/>
          <p:nvPr/>
        </p:nvSpPr>
        <p:spPr>
          <a:xfrm>
            <a:off x="3192560" y="1686054"/>
            <a:ext cx="8228241" cy="2870345"/>
          </a:xfrm>
          <a:prstGeom prst="rect">
            <a:avLst/>
          </a:prstGeom>
        </p:spPr>
        <p:txBody>
          <a:bodyPr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503050405090304" pitchFamily="18" charset="0"/>
              </a:rPr>
              <a:t>Cluster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503050405090304" pitchFamily="18" charset="0"/>
              </a:rPr>
              <a:t>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503050405090304" pitchFamily="18" charset="0"/>
              </a:rPr>
              <a:t>1: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503050405090304" pitchFamily="18" charset="0"/>
              </a:rPr>
              <a:t> 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503050405090304" pitchFamily="18" charset="0"/>
            </a:endParaRPr>
          </a:p>
          <a:p>
            <a:pPr marL="0" indent="0">
              <a:buNone/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503050405090304" pitchFamily="18" charset="0"/>
              </a:rPr>
              <a:t>       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503050405090304" pitchFamily="18" charset="0"/>
              </a:rPr>
              <a:t>x1:(0,0)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503050405090304" pitchFamily="18" charset="0"/>
              </a:rPr>
              <a:t>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503050405090304" pitchFamily="18" charset="0"/>
              </a:rPr>
              <a:t>,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503050405090304" pitchFamily="18" charset="0"/>
              </a:rPr>
              <a:t>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503050405090304" pitchFamily="18" charset="0"/>
              </a:rPr>
              <a:t>x2:(1,0)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503050405090304" pitchFamily="18" charset="0"/>
            </a:endParaRPr>
          </a:p>
          <a:p>
            <a:pPr marL="0" indent="0">
              <a:buNone/>
            </a:pP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503050405090304" pitchFamily="18" charset="0"/>
            </a:endParaRPr>
          </a:p>
          <a:p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503050405090304" pitchFamily="18" charset="0"/>
              </a:rPr>
              <a:t>Cluster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503050405090304" pitchFamily="18" charset="0"/>
              </a:rPr>
              <a:t>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503050405090304" pitchFamily="18" charset="0"/>
              </a:rPr>
              <a:t>2: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503050405090304" pitchFamily="18" charset="0"/>
            </a:endParaRPr>
          </a:p>
          <a:p>
            <a:pPr marL="0" indent="0">
              <a:buNone/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503050405090304" pitchFamily="18" charset="0"/>
              </a:rPr>
              <a:t>       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503050405090304" pitchFamily="18" charset="0"/>
              </a:rPr>
              <a:t>x3:(1,1)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503050405090304" pitchFamily="18" charset="0"/>
              </a:rPr>
              <a:t>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503050405090304" pitchFamily="18" charset="0"/>
              </a:rPr>
              <a:t>, x4:(2,1)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503050405090304" pitchFamily="18" charset="0"/>
              </a:rPr>
              <a:t>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503050405090304" pitchFamily="18" charset="0"/>
              </a:rPr>
              <a:t>,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503050405090304" pitchFamily="18" charset="0"/>
              </a:rPr>
              <a:t>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503050405090304" pitchFamily="18" charset="0"/>
              </a:rPr>
              <a:t>x5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503050405090304" pitchFamily="18" charset="0"/>
                <a:sym typeface="Wingdings" panose="05000000000000000000" pitchFamily="2" charset="2"/>
              </a:rPr>
              <a:t>:(3,1)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503050405090304" pitchFamily="18" charset="0"/>
                <a:sym typeface="Wingdings" panose="05000000000000000000" pitchFamily="2" charset="2"/>
              </a:rPr>
              <a:t>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503050405090304" pitchFamily="18" charset="0"/>
                <a:sym typeface="Wingdings" panose="05000000000000000000" pitchFamily="2" charset="2"/>
              </a:rPr>
              <a:t>,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503050405090304" pitchFamily="18" charset="0"/>
                <a:sym typeface="Wingdings" panose="05000000000000000000" pitchFamily="2" charset="2"/>
              </a:rPr>
              <a:t>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503050405090304" pitchFamily="18" charset="0"/>
                <a:sym typeface="Wingdings" panose="05000000000000000000" pitchFamily="2" charset="2"/>
              </a:rPr>
              <a:t>x6:(3,0)</a:t>
            </a: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503050405090304" pitchFamily="18" charset="0"/>
            </a:endParaRPr>
          </a:p>
        </p:txBody>
      </p:sp>
      <p:sp>
        <p:nvSpPr>
          <p:cNvPr id="13" name="Content Placeholder 2"/>
          <p:cNvSpPr txBox="1"/>
          <p:nvPr/>
        </p:nvSpPr>
        <p:spPr>
          <a:xfrm>
            <a:off x="3192560" y="5076568"/>
            <a:ext cx="10028131" cy="2457097"/>
          </a:xfrm>
          <a:prstGeom prst="rect">
            <a:avLst/>
          </a:prstGeom>
        </p:spPr>
        <p:txBody>
          <a:bodyPr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503050405090304" pitchFamily="18" charset="0"/>
              </a:rPr>
              <a:t>μ1: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503050405090304" pitchFamily="18" charset="0"/>
              </a:rPr>
              <a:t> 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503050405090304" pitchFamily="18" charset="0"/>
            </a:endParaRPr>
          </a:p>
          <a:p>
            <a:pPr marL="0" indent="0">
              <a:buNone/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503050405090304" pitchFamily="18" charset="0"/>
              </a:rPr>
              <a:t>     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503050405090304" pitchFamily="18" charset="0"/>
              </a:rPr>
              <a:t>μ1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503050405090304" pitchFamily="18" charset="0"/>
              </a:rPr>
              <a:t> 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503050405090304" pitchFamily="18" charset="0"/>
              </a:rPr>
              <a:t>=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503050405090304" pitchFamily="18" charset="0"/>
              </a:rPr>
              <a:t> </a:t>
            </a:r>
            <a:r>
              <a:rPr lang="en-US" altLang="ko-KR" dirty="0">
                <a:solidFill>
                  <a:srgbClr val="000000"/>
                </a:solidFill>
                <a:latin typeface="Times New Roman" panose="02020503050405090304" pitchFamily="18" charset="0"/>
                <a:ea typeface="Gulim" pitchFamily="34" charset="-127"/>
                <a:cs typeface="Times New Roman" panose="02020503050405090304" pitchFamily="18" charset="0"/>
              </a:rPr>
              <a:t>((0+1)/2, (0+0)/2) = (0.5, 0)</a:t>
            </a:r>
            <a:endParaRPr lang="en-US" altLang="ko-KR" dirty="0">
              <a:solidFill>
                <a:srgbClr val="000000"/>
              </a:solidFill>
              <a:latin typeface="Times New Roman" panose="02020503050405090304" pitchFamily="18" charset="0"/>
              <a:ea typeface="Gulim" pitchFamily="34" charset="-127"/>
              <a:cs typeface="Times New Roman" panose="02020503050405090304" pitchFamily="18" charset="0"/>
            </a:endParaRPr>
          </a:p>
          <a:p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503050405090304" pitchFamily="18" charset="0"/>
            </a:endParaRPr>
          </a:p>
          <a:p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503050405090304" pitchFamily="18" charset="0"/>
              </a:rPr>
              <a:t>μ2: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503050405090304" pitchFamily="18" charset="0"/>
            </a:endParaRPr>
          </a:p>
          <a:p>
            <a:pPr marL="0" indent="0">
              <a:buNone/>
            </a:pP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503050405090304" pitchFamily="18" charset="0"/>
              </a:rPr>
              <a:t>     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503050405090304" pitchFamily="18" charset="0"/>
              </a:rPr>
              <a:t>μ2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503050405090304" pitchFamily="18" charset="0"/>
              </a:rPr>
              <a:t> 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503050405090304" pitchFamily="18" charset="0"/>
              </a:rPr>
              <a:t>=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503050405090304" pitchFamily="18" charset="0"/>
              </a:rPr>
              <a:t> </a:t>
            </a:r>
            <a:r>
              <a:rPr lang="en-US" altLang="ko-KR" dirty="0">
                <a:solidFill>
                  <a:srgbClr val="000000"/>
                </a:solidFill>
                <a:latin typeface="Times New Roman" panose="02020503050405090304" pitchFamily="18" charset="0"/>
                <a:ea typeface="Gulim" pitchFamily="34" charset="-127"/>
                <a:cs typeface="Times New Roman" panose="02020503050405090304" pitchFamily="18" charset="0"/>
              </a:rPr>
              <a:t>((1+2+3+3)/4, (1+1+1+0)/4) = (2.25, 0.75)</a:t>
            </a:r>
            <a:endParaRPr lang="en-US" altLang="ko-KR" dirty="0">
              <a:solidFill>
                <a:srgbClr val="000000"/>
              </a:solidFill>
              <a:latin typeface="Times New Roman" panose="02020503050405090304" pitchFamily="18" charset="0"/>
              <a:ea typeface="Gulim" pitchFamily="34" charset="-127"/>
              <a:cs typeface="Times New Roman" panose="02020503050405090304" pitchFamily="18" charset="0"/>
            </a:endParaRPr>
          </a:p>
          <a:p>
            <a:pPr marL="0" indent="0">
              <a:buNone/>
            </a:pPr>
            <a:endParaRPr lang="en-US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pPr marL="0" indent="0">
              <a:buNone/>
            </a:pP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503050405090304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954306" y="8394571"/>
            <a:ext cx="129060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200">
                <a:latin typeface="Microsoft YaHei" panose="020B0503020204020204" pitchFamily="34" charset="-122"/>
                <a:ea typeface="Microsoft YaHei" panose="020B0503020204020204" pitchFamily="34" charset="-122"/>
              </a:rPr>
              <a:t>重复刚才的步骤来重新计算各点与新平均点的距离</a:t>
            </a:r>
            <a:r>
              <a:rPr lang="zh-CN" altLang="en-US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ja-JP" altLang="en-US" sz="3200">
                <a:latin typeface="Microsoft YaHei" panose="020B0503020204020204" pitchFamily="34" charset="-122"/>
                <a:ea typeface="Microsoft YaHei" panose="020B0503020204020204" pitchFamily="34" charset="-122"/>
              </a:rPr>
              <a:t>并分到对应的聚类</a:t>
            </a:r>
            <a:endParaRPr lang="en-US" sz="3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" grpId="0"/>
    </p:bldLst>
  </p:timing>
</p:sld>
</file>

<file path=ppt/theme/theme1.xml><?xml version="1.0" encoding="utf-8"?>
<a:theme xmlns:a="http://schemas.openxmlformats.org/drawingml/2006/main" name="我图网​​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6172</Words>
  <Application>WPS 文字</Application>
  <PresentationFormat>Custom</PresentationFormat>
  <Paragraphs>568</Paragraphs>
  <Slides>40</Slides>
  <Notes>40</Notes>
  <HiddenSlides>0</HiddenSlides>
  <MMClips>0</MMClips>
  <ScaleCrop>false</ScaleCrop>
  <HeadingPairs>
    <vt:vector size="8" baseType="variant">
      <vt:variant>
        <vt:lpstr>已用的字体</vt:lpstr>
      </vt:variant>
      <vt:variant>
        <vt:i4>25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8</vt:i4>
      </vt:variant>
      <vt:variant>
        <vt:lpstr>幻灯片标题</vt:lpstr>
      </vt:variant>
      <vt:variant>
        <vt:i4>40</vt:i4>
      </vt:variant>
    </vt:vector>
  </HeadingPairs>
  <TitlesOfParts>
    <vt:vector size="74" baseType="lpstr">
      <vt:lpstr>Arial</vt:lpstr>
      <vt:lpstr>方正书宋_GBK</vt:lpstr>
      <vt:lpstr>Wingdings</vt:lpstr>
      <vt:lpstr>Arial</vt:lpstr>
      <vt:lpstr>Calibri</vt:lpstr>
      <vt:lpstr>Microsoft YaHei</vt:lpstr>
      <vt:lpstr>雅痞-简</vt:lpstr>
      <vt:lpstr>Times New Roman</vt:lpstr>
      <vt:lpstr>Gulim</vt:lpstr>
      <vt:lpstr>宋体</vt:lpstr>
      <vt:lpstr>Tahoma</vt:lpstr>
      <vt:lpstr>Symbol</vt:lpstr>
      <vt:lpstr>PMingLiU</vt:lpstr>
      <vt:lpstr>Helvetica Neue</vt:lpstr>
      <vt:lpstr>汉仪旗黑KW</vt:lpstr>
      <vt:lpstr>游ゴシック</vt:lpstr>
      <vt:lpstr>苹方-简</vt:lpstr>
      <vt:lpstr>微软雅黑</vt:lpstr>
      <vt:lpstr>宋体</vt:lpstr>
      <vt:lpstr>Arial Unicode MS</vt:lpstr>
      <vt:lpstr>Calibri Light</vt:lpstr>
      <vt:lpstr>等线</vt:lpstr>
      <vt:lpstr>汉仪中等线KW</vt:lpstr>
      <vt:lpstr>汉仪书宋二KW</vt:lpstr>
      <vt:lpstr>Apple SD Gothic Neo</vt:lpstr>
      <vt:lpstr>我图网​​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hry</cp:lastModifiedBy>
  <cp:revision>97</cp:revision>
  <cp:lastPrinted>2019-09-11T03:51:37Z</cp:lastPrinted>
  <dcterms:created xsi:type="dcterms:W3CDTF">2019-09-11T03:51:37Z</dcterms:created>
  <dcterms:modified xsi:type="dcterms:W3CDTF">2019-09-11T03:51:37Z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2052-1.5.1.2195</vt:lpwstr>
  </property>
</Properties>
</file>